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5"/>
  </p:notesMasterIdLst>
  <p:sldIdLst>
    <p:sldId id="293" r:id="rId3"/>
    <p:sldId id="296" r:id="rId4"/>
    <p:sldId id="298" r:id="rId5"/>
    <p:sldId id="299" r:id="rId6"/>
    <p:sldId id="300" r:id="rId7"/>
    <p:sldId id="302" r:id="rId8"/>
    <p:sldId id="304" r:id="rId9"/>
    <p:sldId id="306" r:id="rId10"/>
    <p:sldId id="307" r:id="rId11"/>
    <p:sldId id="308" r:id="rId12"/>
    <p:sldId id="309" r:id="rId13"/>
    <p:sldId id="310" r:id="rId14"/>
    <p:sldId id="311" r:id="rId15"/>
    <p:sldId id="312" r:id="rId16"/>
    <p:sldId id="314" r:id="rId17"/>
    <p:sldId id="315" r:id="rId18"/>
    <p:sldId id="316" r:id="rId19"/>
    <p:sldId id="317" r:id="rId20"/>
    <p:sldId id="318" r:id="rId21"/>
    <p:sldId id="319" r:id="rId22"/>
    <p:sldId id="320" r:id="rId23"/>
    <p:sldId id="321" r:id="rId24"/>
    <p:sldId id="322" r:id="rId25"/>
    <p:sldId id="323"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91" autoAdjust="0"/>
    <p:restoredTop sz="94660"/>
  </p:normalViewPr>
  <p:slideViewPr>
    <p:cSldViewPr>
      <p:cViewPr varScale="1">
        <p:scale>
          <a:sx n="62" d="100"/>
          <a:sy n="62" d="100"/>
        </p:scale>
        <p:origin x="1292" y="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1BE7F3-9BED-4F78-AC58-9D438979F83C}" type="datetimeFigureOut">
              <a:rPr lang="en-US" smtClean="0"/>
              <a:t>3/27/2020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6B4B7E-73C8-49D9-84D1-30A881579F97}" type="slidenum">
              <a:rPr lang="en-US" smtClean="0"/>
              <a:t>‹#›</a:t>
            </a:fld>
            <a:endParaRPr lang="en-US"/>
          </a:p>
        </p:txBody>
      </p:sp>
    </p:spTree>
    <p:extLst>
      <p:ext uri="{BB962C8B-B14F-4D97-AF65-F5344CB8AC3E}">
        <p14:creationId xmlns:p14="http://schemas.microsoft.com/office/powerpoint/2010/main" val="2517986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4149DD84-A78D-4EDF-98D8-ABA409694CF7}" type="slidenum">
              <a:rPr lang="en-US" sz="1200" smtClean="0"/>
              <a:pPr/>
              <a:t>1</a:t>
            </a:fld>
            <a:endParaRPr 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948105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our Database Data Types. Why are we using </a:t>
            </a:r>
            <a:r>
              <a:rPr lang="en-US" dirty="0" err="1"/>
              <a:t>NVarChar</a:t>
            </a:r>
            <a:r>
              <a:rPr lang="en-US" dirty="0"/>
              <a:t> instead of </a:t>
            </a:r>
            <a:r>
              <a:rPr lang="en-US" dirty="0" err="1"/>
              <a:t>VarChar</a:t>
            </a:r>
            <a:r>
              <a:rPr lang="en-US" dirty="0"/>
              <a:t>?  What do the #’s in parenthesis represent?  Please let me know the questions you have.  Our next step is to Build this table in our databases and populate the table with some sample data.</a:t>
            </a:r>
          </a:p>
        </p:txBody>
      </p:sp>
      <p:sp>
        <p:nvSpPr>
          <p:cNvPr id="4" name="Slide Number Placeholder 3"/>
          <p:cNvSpPr>
            <a:spLocks noGrp="1"/>
          </p:cNvSpPr>
          <p:nvPr>
            <p:ph type="sldNum" sz="quarter" idx="5"/>
          </p:nvPr>
        </p:nvSpPr>
        <p:spPr/>
        <p:txBody>
          <a:bodyPr/>
          <a:lstStyle/>
          <a:p>
            <a:fld id="{5B6B4B7E-73C8-49D9-84D1-30A881579F97}" type="slidenum">
              <a:rPr lang="en-US" smtClean="0"/>
              <a:t>23</a:t>
            </a:fld>
            <a:endParaRPr lang="en-US"/>
          </a:p>
        </p:txBody>
      </p:sp>
    </p:spTree>
    <p:extLst>
      <p:ext uri="{BB962C8B-B14F-4D97-AF65-F5344CB8AC3E}">
        <p14:creationId xmlns:p14="http://schemas.microsoft.com/office/powerpoint/2010/main" val="4059095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4149DD84-A78D-4EDF-98D8-ABA409694CF7}" type="slidenum">
              <a:rPr lang="en-US" sz="1200" smtClean="0"/>
              <a:pPr/>
              <a:t>24</a:t>
            </a:fld>
            <a:endParaRPr 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89727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4149DD84-A78D-4EDF-98D8-ABA409694CF7}" type="slidenum">
              <a:rPr lang="en-US" sz="1200" smtClean="0"/>
              <a:pPr/>
              <a:t>15</a:t>
            </a:fld>
            <a:endParaRPr 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025857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Okay…Grab a piece of paper and a pencil.  Now…Think about a time that you either were looking to buy a car.  What attributes (or features) did you want to know about the cars you were looking to buy?  What types of questions do you think your friends might ask if you got a new car and they have not seen it yet ?  Write them down….Please pause the video or slide show here so that you can brainstorm the car features.  Then come back to continue.</a:t>
            </a:r>
          </a:p>
        </p:txBody>
      </p:sp>
      <p:sp>
        <p:nvSpPr>
          <p:cNvPr id="4" name="Slide Number Placeholder 3"/>
          <p:cNvSpPr>
            <a:spLocks noGrp="1"/>
          </p:cNvSpPr>
          <p:nvPr>
            <p:ph type="sldNum" sz="quarter" idx="5"/>
          </p:nvPr>
        </p:nvSpPr>
        <p:spPr/>
        <p:txBody>
          <a:bodyPr/>
          <a:lstStyle/>
          <a:p>
            <a:fld id="{5B6B4B7E-73C8-49D9-84D1-30A881579F97}" type="slidenum">
              <a:rPr lang="en-US" smtClean="0"/>
              <a:t>16</a:t>
            </a:fld>
            <a:endParaRPr lang="en-US"/>
          </a:p>
        </p:txBody>
      </p:sp>
    </p:spTree>
    <p:extLst>
      <p:ext uri="{BB962C8B-B14F-4D97-AF65-F5344CB8AC3E}">
        <p14:creationId xmlns:p14="http://schemas.microsoft.com/office/powerpoint/2010/main" val="33718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couple….just in case you were having a hard time.  Take a moment to try thinking a little more, then you can continue.</a:t>
            </a:r>
          </a:p>
        </p:txBody>
      </p:sp>
      <p:sp>
        <p:nvSpPr>
          <p:cNvPr id="4" name="Slide Number Placeholder 3"/>
          <p:cNvSpPr>
            <a:spLocks noGrp="1"/>
          </p:cNvSpPr>
          <p:nvPr>
            <p:ph type="sldNum" sz="quarter" idx="5"/>
          </p:nvPr>
        </p:nvSpPr>
        <p:spPr/>
        <p:txBody>
          <a:bodyPr/>
          <a:lstStyle/>
          <a:p>
            <a:fld id="{5B6B4B7E-73C8-49D9-84D1-30A881579F97}" type="slidenum">
              <a:rPr lang="en-US" smtClean="0"/>
              <a:t>17</a:t>
            </a:fld>
            <a:endParaRPr lang="en-US"/>
          </a:p>
        </p:txBody>
      </p:sp>
    </p:spTree>
    <p:extLst>
      <p:ext uri="{BB962C8B-B14F-4D97-AF65-F5344CB8AC3E}">
        <p14:creationId xmlns:p14="http://schemas.microsoft.com/office/powerpoint/2010/main" val="3231156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this look? </a:t>
            </a:r>
          </a:p>
        </p:txBody>
      </p:sp>
      <p:sp>
        <p:nvSpPr>
          <p:cNvPr id="4" name="Slide Number Placeholder 3"/>
          <p:cNvSpPr>
            <a:spLocks noGrp="1"/>
          </p:cNvSpPr>
          <p:nvPr>
            <p:ph type="sldNum" sz="quarter" idx="5"/>
          </p:nvPr>
        </p:nvSpPr>
        <p:spPr/>
        <p:txBody>
          <a:bodyPr/>
          <a:lstStyle/>
          <a:p>
            <a:fld id="{5B6B4B7E-73C8-49D9-84D1-30A881579F97}" type="slidenum">
              <a:rPr lang="en-US" smtClean="0"/>
              <a:t>18</a:t>
            </a:fld>
            <a:endParaRPr lang="en-US"/>
          </a:p>
        </p:txBody>
      </p:sp>
    </p:spTree>
    <p:extLst>
      <p:ext uri="{BB962C8B-B14F-4D97-AF65-F5344CB8AC3E}">
        <p14:creationId xmlns:p14="http://schemas.microsoft.com/office/powerpoint/2010/main" val="1314335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car comes with its own VIN, but we are also adding our own ID for the car….just in case the car comes in and they have not filled in the VIN# yet.</a:t>
            </a:r>
          </a:p>
          <a:p>
            <a:endParaRPr lang="en-US" dirty="0"/>
          </a:p>
        </p:txBody>
      </p:sp>
      <p:sp>
        <p:nvSpPr>
          <p:cNvPr id="4" name="Slide Number Placeholder 3"/>
          <p:cNvSpPr>
            <a:spLocks noGrp="1"/>
          </p:cNvSpPr>
          <p:nvPr>
            <p:ph type="sldNum" sz="quarter" idx="5"/>
          </p:nvPr>
        </p:nvSpPr>
        <p:spPr/>
        <p:txBody>
          <a:bodyPr/>
          <a:lstStyle/>
          <a:p>
            <a:fld id="{5B6B4B7E-73C8-49D9-84D1-30A881579F97}" type="slidenum">
              <a:rPr lang="en-US" smtClean="0"/>
              <a:t>19</a:t>
            </a:fld>
            <a:endParaRPr lang="en-US"/>
          </a:p>
        </p:txBody>
      </p:sp>
    </p:spTree>
    <p:extLst>
      <p:ext uri="{BB962C8B-B14F-4D97-AF65-F5344CB8AC3E}">
        <p14:creationId xmlns:p14="http://schemas.microsoft.com/office/powerpoint/2010/main" val="1069438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OOOPSSS….I ALMOST FORGOT!!!! Cars have prices/costs.  Now let’s think about they type of data we might be using.  Please pause and write down your ideas or examples.</a:t>
            </a:r>
          </a:p>
          <a:p>
            <a:endParaRPr lang="en-US" dirty="0"/>
          </a:p>
        </p:txBody>
      </p:sp>
      <p:sp>
        <p:nvSpPr>
          <p:cNvPr id="4" name="Slide Number Placeholder 3"/>
          <p:cNvSpPr>
            <a:spLocks noGrp="1"/>
          </p:cNvSpPr>
          <p:nvPr>
            <p:ph type="sldNum" sz="quarter" idx="5"/>
          </p:nvPr>
        </p:nvSpPr>
        <p:spPr/>
        <p:txBody>
          <a:bodyPr/>
          <a:lstStyle/>
          <a:p>
            <a:fld id="{5B6B4B7E-73C8-49D9-84D1-30A881579F97}" type="slidenum">
              <a:rPr lang="en-US" smtClean="0"/>
              <a:t>20</a:t>
            </a:fld>
            <a:endParaRPr lang="en-US"/>
          </a:p>
        </p:txBody>
      </p:sp>
    </p:spTree>
    <p:extLst>
      <p:ext uri="{BB962C8B-B14F-4D97-AF65-F5344CB8AC3E}">
        <p14:creationId xmlns:p14="http://schemas.microsoft.com/office/powerpoint/2010/main" val="1640078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I am thinking…</a:t>
            </a:r>
            <a:r>
              <a:rPr lang="en-US" dirty="0" err="1"/>
              <a:t>Oopps</a:t>
            </a:r>
            <a:r>
              <a:rPr lang="en-US" dirty="0"/>
              <a:t>….maybe we also want an Active field to mark whether a Car is for sale or on hold right now.  What about the ???’s.</a:t>
            </a:r>
          </a:p>
        </p:txBody>
      </p:sp>
      <p:sp>
        <p:nvSpPr>
          <p:cNvPr id="4" name="Slide Number Placeholder 3"/>
          <p:cNvSpPr>
            <a:spLocks noGrp="1"/>
          </p:cNvSpPr>
          <p:nvPr>
            <p:ph type="sldNum" sz="quarter" idx="5"/>
          </p:nvPr>
        </p:nvSpPr>
        <p:spPr/>
        <p:txBody>
          <a:bodyPr/>
          <a:lstStyle/>
          <a:p>
            <a:fld id="{5B6B4B7E-73C8-49D9-84D1-30A881579F97}" type="slidenum">
              <a:rPr lang="en-US" smtClean="0"/>
              <a:t>21</a:t>
            </a:fld>
            <a:endParaRPr lang="en-US"/>
          </a:p>
        </p:txBody>
      </p:sp>
    </p:spTree>
    <p:extLst>
      <p:ext uri="{BB962C8B-B14F-4D97-AF65-F5344CB8AC3E}">
        <p14:creationId xmlns:p14="http://schemas.microsoft.com/office/powerpoint/2010/main" val="3891060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bolded my replacements for the ???’s.  Did you pick the same thing?  If not, you may have a correct idea or maybe wrong because I know something about the data that you have not thought of yet.  Please feel free to post your questions in the discussion board for this week.  Now, let’s convert this to the actual data type within SQL Server.  Pause the video or presentation now and see if you can fill in the lines with the ???’s.</a:t>
            </a:r>
          </a:p>
        </p:txBody>
      </p:sp>
      <p:sp>
        <p:nvSpPr>
          <p:cNvPr id="4" name="Slide Number Placeholder 3"/>
          <p:cNvSpPr>
            <a:spLocks noGrp="1"/>
          </p:cNvSpPr>
          <p:nvPr>
            <p:ph type="sldNum" sz="quarter" idx="5"/>
          </p:nvPr>
        </p:nvSpPr>
        <p:spPr/>
        <p:txBody>
          <a:bodyPr/>
          <a:lstStyle/>
          <a:p>
            <a:fld id="{5B6B4B7E-73C8-49D9-84D1-30A881579F97}" type="slidenum">
              <a:rPr lang="en-US" smtClean="0"/>
              <a:t>22</a:t>
            </a:fld>
            <a:endParaRPr lang="en-US"/>
          </a:p>
        </p:txBody>
      </p:sp>
    </p:spTree>
    <p:extLst>
      <p:ext uri="{BB962C8B-B14F-4D97-AF65-F5344CB8AC3E}">
        <p14:creationId xmlns:p14="http://schemas.microsoft.com/office/powerpoint/2010/main" val="3361930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232F84A-86B1-4C81-8951-6F0B2B79A30E}" type="datetimeFigureOut">
              <a:rPr lang="en-US" smtClean="0"/>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2D3411-16D4-42B7-95BB-AC07F6D65984}" type="slidenum">
              <a:rPr lang="en-US" smtClean="0"/>
              <a:t>‹#›</a:t>
            </a:fld>
            <a:endParaRPr lang="en-US"/>
          </a:p>
        </p:txBody>
      </p:sp>
    </p:spTree>
    <p:extLst>
      <p:ext uri="{BB962C8B-B14F-4D97-AF65-F5344CB8AC3E}">
        <p14:creationId xmlns:p14="http://schemas.microsoft.com/office/powerpoint/2010/main" val="1014415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32F84A-86B1-4C81-8951-6F0B2B79A30E}" type="datetimeFigureOut">
              <a:rPr lang="en-US" smtClean="0"/>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2D3411-16D4-42B7-95BB-AC07F6D65984}" type="slidenum">
              <a:rPr lang="en-US" smtClean="0"/>
              <a:t>‹#›</a:t>
            </a:fld>
            <a:endParaRPr lang="en-US"/>
          </a:p>
        </p:txBody>
      </p:sp>
    </p:spTree>
    <p:extLst>
      <p:ext uri="{BB962C8B-B14F-4D97-AF65-F5344CB8AC3E}">
        <p14:creationId xmlns:p14="http://schemas.microsoft.com/office/powerpoint/2010/main" val="602931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32F84A-86B1-4C81-8951-6F0B2B79A30E}" type="datetimeFigureOut">
              <a:rPr lang="en-US" smtClean="0"/>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2D3411-16D4-42B7-95BB-AC07F6D65984}" type="slidenum">
              <a:rPr lang="en-US" smtClean="0"/>
              <a:t>‹#›</a:t>
            </a:fld>
            <a:endParaRPr lang="en-US"/>
          </a:p>
        </p:txBody>
      </p:sp>
    </p:spTree>
    <p:extLst>
      <p:ext uri="{BB962C8B-B14F-4D97-AF65-F5344CB8AC3E}">
        <p14:creationId xmlns:p14="http://schemas.microsoft.com/office/powerpoint/2010/main" val="2400644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57B69-D1A2-49D4-9664-68C6E4DD9C4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D212D5D-DAB6-46D3-ADF2-F9AD44D912B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4CA0522A-2946-4ECC-BEDD-2017C2C24751}"/>
              </a:ext>
            </a:extLst>
          </p:cNvPr>
          <p:cNvSpPr>
            <a:spLocks noGrp="1"/>
          </p:cNvSpPr>
          <p:nvPr>
            <p:ph type="dt" sz="half" idx="10"/>
          </p:nvPr>
        </p:nvSpPr>
        <p:spPr/>
        <p:txBody>
          <a:bodyPr/>
          <a:lstStyle/>
          <a:p>
            <a:fld id="{18FEBC62-ABCC-4E50-9973-EFD640B8D827}" type="datetimeFigureOut">
              <a:rPr lang="en-US" smtClean="0"/>
              <a:t>3/27/2020</a:t>
            </a:fld>
            <a:endParaRPr lang="en-US"/>
          </a:p>
        </p:txBody>
      </p:sp>
      <p:sp>
        <p:nvSpPr>
          <p:cNvPr id="5" name="Footer Placeholder 4">
            <a:extLst>
              <a:ext uri="{FF2B5EF4-FFF2-40B4-BE49-F238E27FC236}">
                <a16:creationId xmlns:a16="http://schemas.microsoft.com/office/drawing/2014/main" id="{99B1CE1B-9DD5-4F11-9241-B7DDD8ED12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7BC348-26D6-45E7-8DD8-5B8C25B18683}"/>
              </a:ext>
            </a:extLst>
          </p:cNvPr>
          <p:cNvSpPr>
            <a:spLocks noGrp="1"/>
          </p:cNvSpPr>
          <p:nvPr>
            <p:ph type="sldNum" sz="quarter" idx="12"/>
          </p:nvPr>
        </p:nvSpPr>
        <p:spPr/>
        <p:txBody>
          <a:bodyPr/>
          <a:lstStyle/>
          <a:p>
            <a:fld id="{F4F0345B-37C8-4AC2-AAA4-C6C896EEFC67}" type="slidenum">
              <a:rPr lang="en-US" smtClean="0"/>
              <a:t>‹#›</a:t>
            </a:fld>
            <a:endParaRPr lang="en-US"/>
          </a:p>
        </p:txBody>
      </p:sp>
    </p:spTree>
    <p:extLst>
      <p:ext uri="{BB962C8B-B14F-4D97-AF65-F5344CB8AC3E}">
        <p14:creationId xmlns:p14="http://schemas.microsoft.com/office/powerpoint/2010/main" val="3707938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D8DE3-E979-4511-9285-043B1097FD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88C384-02C0-4FF3-9F24-A286F0A5A5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D8B9F-617F-47DA-BB04-28D8D58D24CF}"/>
              </a:ext>
            </a:extLst>
          </p:cNvPr>
          <p:cNvSpPr>
            <a:spLocks noGrp="1"/>
          </p:cNvSpPr>
          <p:nvPr>
            <p:ph type="dt" sz="half" idx="10"/>
          </p:nvPr>
        </p:nvSpPr>
        <p:spPr/>
        <p:txBody>
          <a:bodyPr/>
          <a:lstStyle/>
          <a:p>
            <a:fld id="{18FEBC62-ABCC-4E50-9973-EFD640B8D827}" type="datetimeFigureOut">
              <a:rPr lang="en-US" smtClean="0"/>
              <a:t>3/27/2020</a:t>
            </a:fld>
            <a:endParaRPr lang="en-US"/>
          </a:p>
        </p:txBody>
      </p:sp>
      <p:sp>
        <p:nvSpPr>
          <p:cNvPr id="5" name="Footer Placeholder 4">
            <a:extLst>
              <a:ext uri="{FF2B5EF4-FFF2-40B4-BE49-F238E27FC236}">
                <a16:creationId xmlns:a16="http://schemas.microsoft.com/office/drawing/2014/main" id="{F320D5E2-11E7-462D-8DEA-BA961CD17B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C899D-A87B-4879-AD20-0AC5FAA376A7}"/>
              </a:ext>
            </a:extLst>
          </p:cNvPr>
          <p:cNvSpPr>
            <a:spLocks noGrp="1"/>
          </p:cNvSpPr>
          <p:nvPr>
            <p:ph type="sldNum" sz="quarter" idx="12"/>
          </p:nvPr>
        </p:nvSpPr>
        <p:spPr/>
        <p:txBody>
          <a:bodyPr/>
          <a:lstStyle/>
          <a:p>
            <a:fld id="{F4F0345B-37C8-4AC2-AAA4-C6C896EEFC67}" type="slidenum">
              <a:rPr lang="en-US" smtClean="0"/>
              <a:t>‹#›</a:t>
            </a:fld>
            <a:endParaRPr lang="en-US"/>
          </a:p>
        </p:txBody>
      </p:sp>
    </p:spTree>
    <p:extLst>
      <p:ext uri="{BB962C8B-B14F-4D97-AF65-F5344CB8AC3E}">
        <p14:creationId xmlns:p14="http://schemas.microsoft.com/office/powerpoint/2010/main" val="278793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FE678-642F-455B-A7CE-6469F3D3B6B2}"/>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E72E2A-8AF6-4FDF-98EF-7BC961880BB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5A919E-A638-4858-A777-DB2B4815D4D1}"/>
              </a:ext>
            </a:extLst>
          </p:cNvPr>
          <p:cNvSpPr>
            <a:spLocks noGrp="1"/>
          </p:cNvSpPr>
          <p:nvPr>
            <p:ph type="dt" sz="half" idx="10"/>
          </p:nvPr>
        </p:nvSpPr>
        <p:spPr/>
        <p:txBody>
          <a:bodyPr/>
          <a:lstStyle/>
          <a:p>
            <a:fld id="{18FEBC62-ABCC-4E50-9973-EFD640B8D827}" type="datetimeFigureOut">
              <a:rPr lang="en-US" smtClean="0"/>
              <a:t>3/27/2020</a:t>
            </a:fld>
            <a:endParaRPr lang="en-US"/>
          </a:p>
        </p:txBody>
      </p:sp>
      <p:sp>
        <p:nvSpPr>
          <p:cNvPr id="5" name="Footer Placeholder 4">
            <a:extLst>
              <a:ext uri="{FF2B5EF4-FFF2-40B4-BE49-F238E27FC236}">
                <a16:creationId xmlns:a16="http://schemas.microsoft.com/office/drawing/2014/main" id="{A15E9254-8244-42B9-A29C-BD207983C0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44E09-A980-45F6-9E9A-C50732999D69}"/>
              </a:ext>
            </a:extLst>
          </p:cNvPr>
          <p:cNvSpPr>
            <a:spLocks noGrp="1"/>
          </p:cNvSpPr>
          <p:nvPr>
            <p:ph type="sldNum" sz="quarter" idx="12"/>
          </p:nvPr>
        </p:nvSpPr>
        <p:spPr/>
        <p:txBody>
          <a:bodyPr/>
          <a:lstStyle/>
          <a:p>
            <a:fld id="{F4F0345B-37C8-4AC2-AAA4-C6C896EEFC67}" type="slidenum">
              <a:rPr lang="en-US" smtClean="0"/>
              <a:t>‹#›</a:t>
            </a:fld>
            <a:endParaRPr lang="en-US"/>
          </a:p>
        </p:txBody>
      </p:sp>
    </p:spTree>
    <p:extLst>
      <p:ext uri="{BB962C8B-B14F-4D97-AF65-F5344CB8AC3E}">
        <p14:creationId xmlns:p14="http://schemas.microsoft.com/office/powerpoint/2010/main" val="1139642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EFDE-1717-4717-B887-B5FBB44B84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B1D7D1-BED6-4E6B-B8DA-BF3060A1473C}"/>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95B76C-0387-4035-BE65-65340E5A0B5C}"/>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671890-B46C-4D75-894C-9D564ABCF7E3}"/>
              </a:ext>
            </a:extLst>
          </p:cNvPr>
          <p:cNvSpPr>
            <a:spLocks noGrp="1"/>
          </p:cNvSpPr>
          <p:nvPr>
            <p:ph type="dt" sz="half" idx="10"/>
          </p:nvPr>
        </p:nvSpPr>
        <p:spPr/>
        <p:txBody>
          <a:bodyPr/>
          <a:lstStyle/>
          <a:p>
            <a:fld id="{18FEBC62-ABCC-4E50-9973-EFD640B8D827}" type="datetimeFigureOut">
              <a:rPr lang="en-US" smtClean="0"/>
              <a:t>3/27/2020</a:t>
            </a:fld>
            <a:endParaRPr lang="en-US"/>
          </a:p>
        </p:txBody>
      </p:sp>
      <p:sp>
        <p:nvSpPr>
          <p:cNvPr id="6" name="Footer Placeholder 5">
            <a:extLst>
              <a:ext uri="{FF2B5EF4-FFF2-40B4-BE49-F238E27FC236}">
                <a16:creationId xmlns:a16="http://schemas.microsoft.com/office/drawing/2014/main" id="{D2FE5A04-83A5-4B01-8D63-D5DFBEA54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EDC9A4-68E3-4321-907E-EB4BBDD0F824}"/>
              </a:ext>
            </a:extLst>
          </p:cNvPr>
          <p:cNvSpPr>
            <a:spLocks noGrp="1"/>
          </p:cNvSpPr>
          <p:nvPr>
            <p:ph type="sldNum" sz="quarter" idx="12"/>
          </p:nvPr>
        </p:nvSpPr>
        <p:spPr/>
        <p:txBody>
          <a:bodyPr/>
          <a:lstStyle/>
          <a:p>
            <a:fld id="{F4F0345B-37C8-4AC2-AAA4-C6C896EEFC67}" type="slidenum">
              <a:rPr lang="en-US" smtClean="0"/>
              <a:t>‹#›</a:t>
            </a:fld>
            <a:endParaRPr lang="en-US"/>
          </a:p>
        </p:txBody>
      </p:sp>
    </p:spTree>
    <p:extLst>
      <p:ext uri="{BB962C8B-B14F-4D97-AF65-F5344CB8AC3E}">
        <p14:creationId xmlns:p14="http://schemas.microsoft.com/office/powerpoint/2010/main" val="39350634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2335-79AD-45BB-9867-0FC21A26A5F1}"/>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36F26A-847C-437B-B630-7B1B20D43D4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5C44804-8648-42A6-A45A-81A9F5709172}"/>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5B7DC3-D872-48FD-911C-0E3815FA0BC7}"/>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280FDC4D-4E4D-4557-A98D-DF23FBF83146}"/>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460295-A65C-420C-A50F-A567A6BCB973}"/>
              </a:ext>
            </a:extLst>
          </p:cNvPr>
          <p:cNvSpPr>
            <a:spLocks noGrp="1"/>
          </p:cNvSpPr>
          <p:nvPr>
            <p:ph type="dt" sz="half" idx="10"/>
          </p:nvPr>
        </p:nvSpPr>
        <p:spPr/>
        <p:txBody>
          <a:bodyPr/>
          <a:lstStyle/>
          <a:p>
            <a:fld id="{18FEBC62-ABCC-4E50-9973-EFD640B8D827}" type="datetimeFigureOut">
              <a:rPr lang="en-US" smtClean="0"/>
              <a:t>3/27/2020</a:t>
            </a:fld>
            <a:endParaRPr lang="en-US"/>
          </a:p>
        </p:txBody>
      </p:sp>
      <p:sp>
        <p:nvSpPr>
          <p:cNvPr id="8" name="Footer Placeholder 7">
            <a:extLst>
              <a:ext uri="{FF2B5EF4-FFF2-40B4-BE49-F238E27FC236}">
                <a16:creationId xmlns:a16="http://schemas.microsoft.com/office/drawing/2014/main" id="{E9EACEEE-F0F1-4780-8A0B-D1AC7BE242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8D0DC2-3F83-4EDE-A266-B9FB0DC049B7}"/>
              </a:ext>
            </a:extLst>
          </p:cNvPr>
          <p:cNvSpPr>
            <a:spLocks noGrp="1"/>
          </p:cNvSpPr>
          <p:nvPr>
            <p:ph type="sldNum" sz="quarter" idx="12"/>
          </p:nvPr>
        </p:nvSpPr>
        <p:spPr/>
        <p:txBody>
          <a:bodyPr/>
          <a:lstStyle/>
          <a:p>
            <a:fld id="{F4F0345B-37C8-4AC2-AAA4-C6C896EEFC67}" type="slidenum">
              <a:rPr lang="en-US" smtClean="0"/>
              <a:t>‹#›</a:t>
            </a:fld>
            <a:endParaRPr lang="en-US"/>
          </a:p>
        </p:txBody>
      </p:sp>
    </p:spTree>
    <p:extLst>
      <p:ext uri="{BB962C8B-B14F-4D97-AF65-F5344CB8AC3E}">
        <p14:creationId xmlns:p14="http://schemas.microsoft.com/office/powerpoint/2010/main" val="2460820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905C-667F-4B24-8932-18D22629C8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24935D-780C-46DF-8B32-4F5EBB78F92D}"/>
              </a:ext>
            </a:extLst>
          </p:cNvPr>
          <p:cNvSpPr>
            <a:spLocks noGrp="1"/>
          </p:cNvSpPr>
          <p:nvPr>
            <p:ph type="dt" sz="half" idx="10"/>
          </p:nvPr>
        </p:nvSpPr>
        <p:spPr/>
        <p:txBody>
          <a:bodyPr/>
          <a:lstStyle/>
          <a:p>
            <a:fld id="{18FEBC62-ABCC-4E50-9973-EFD640B8D827}" type="datetimeFigureOut">
              <a:rPr lang="en-US" smtClean="0"/>
              <a:t>3/27/2020</a:t>
            </a:fld>
            <a:endParaRPr lang="en-US"/>
          </a:p>
        </p:txBody>
      </p:sp>
      <p:sp>
        <p:nvSpPr>
          <p:cNvPr id="4" name="Footer Placeholder 3">
            <a:extLst>
              <a:ext uri="{FF2B5EF4-FFF2-40B4-BE49-F238E27FC236}">
                <a16:creationId xmlns:a16="http://schemas.microsoft.com/office/drawing/2014/main" id="{011DBBF8-930E-4AED-A3A3-857DD9C2F9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7D0DB5-2886-4DB4-A723-8446E1423058}"/>
              </a:ext>
            </a:extLst>
          </p:cNvPr>
          <p:cNvSpPr>
            <a:spLocks noGrp="1"/>
          </p:cNvSpPr>
          <p:nvPr>
            <p:ph type="sldNum" sz="quarter" idx="12"/>
          </p:nvPr>
        </p:nvSpPr>
        <p:spPr/>
        <p:txBody>
          <a:bodyPr/>
          <a:lstStyle/>
          <a:p>
            <a:fld id="{F4F0345B-37C8-4AC2-AAA4-C6C896EEFC67}" type="slidenum">
              <a:rPr lang="en-US" smtClean="0"/>
              <a:t>‹#›</a:t>
            </a:fld>
            <a:endParaRPr lang="en-US"/>
          </a:p>
        </p:txBody>
      </p:sp>
    </p:spTree>
    <p:extLst>
      <p:ext uri="{BB962C8B-B14F-4D97-AF65-F5344CB8AC3E}">
        <p14:creationId xmlns:p14="http://schemas.microsoft.com/office/powerpoint/2010/main" val="34912244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329B63-4886-41DA-B860-5A7F02A462BC}"/>
              </a:ext>
            </a:extLst>
          </p:cNvPr>
          <p:cNvSpPr>
            <a:spLocks noGrp="1"/>
          </p:cNvSpPr>
          <p:nvPr>
            <p:ph type="dt" sz="half" idx="10"/>
          </p:nvPr>
        </p:nvSpPr>
        <p:spPr/>
        <p:txBody>
          <a:bodyPr/>
          <a:lstStyle/>
          <a:p>
            <a:fld id="{18FEBC62-ABCC-4E50-9973-EFD640B8D827}" type="datetimeFigureOut">
              <a:rPr lang="en-US" smtClean="0"/>
              <a:t>3/27/2020</a:t>
            </a:fld>
            <a:endParaRPr lang="en-US"/>
          </a:p>
        </p:txBody>
      </p:sp>
      <p:sp>
        <p:nvSpPr>
          <p:cNvPr id="3" name="Footer Placeholder 2">
            <a:extLst>
              <a:ext uri="{FF2B5EF4-FFF2-40B4-BE49-F238E27FC236}">
                <a16:creationId xmlns:a16="http://schemas.microsoft.com/office/drawing/2014/main" id="{74FED905-514A-4224-B5C4-EFD1AEECC1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CE8382-D721-458A-AF96-BB671DC2EB8C}"/>
              </a:ext>
            </a:extLst>
          </p:cNvPr>
          <p:cNvSpPr>
            <a:spLocks noGrp="1"/>
          </p:cNvSpPr>
          <p:nvPr>
            <p:ph type="sldNum" sz="quarter" idx="12"/>
          </p:nvPr>
        </p:nvSpPr>
        <p:spPr/>
        <p:txBody>
          <a:bodyPr/>
          <a:lstStyle/>
          <a:p>
            <a:fld id="{F4F0345B-37C8-4AC2-AAA4-C6C896EEFC67}" type="slidenum">
              <a:rPr lang="en-US" smtClean="0"/>
              <a:t>‹#›</a:t>
            </a:fld>
            <a:endParaRPr lang="en-US"/>
          </a:p>
        </p:txBody>
      </p:sp>
    </p:spTree>
    <p:extLst>
      <p:ext uri="{BB962C8B-B14F-4D97-AF65-F5344CB8AC3E}">
        <p14:creationId xmlns:p14="http://schemas.microsoft.com/office/powerpoint/2010/main" val="8075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AC940-6A96-4C34-A2EE-9A3E2F8CF148}"/>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8EE2050-5808-4CCF-8C4B-087472B71CE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50A301-45DC-4D22-AA59-65A38145969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9D9F1EF-A6A4-4091-A9DB-2BA56FF8D1A0}"/>
              </a:ext>
            </a:extLst>
          </p:cNvPr>
          <p:cNvSpPr>
            <a:spLocks noGrp="1"/>
          </p:cNvSpPr>
          <p:nvPr>
            <p:ph type="dt" sz="half" idx="10"/>
          </p:nvPr>
        </p:nvSpPr>
        <p:spPr/>
        <p:txBody>
          <a:bodyPr/>
          <a:lstStyle/>
          <a:p>
            <a:fld id="{18FEBC62-ABCC-4E50-9973-EFD640B8D827}" type="datetimeFigureOut">
              <a:rPr lang="en-US" smtClean="0"/>
              <a:t>3/27/2020</a:t>
            </a:fld>
            <a:endParaRPr lang="en-US"/>
          </a:p>
        </p:txBody>
      </p:sp>
      <p:sp>
        <p:nvSpPr>
          <p:cNvPr id="6" name="Footer Placeholder 5">
            <a:extLst>
              <a:ext uri="{FF2B5EF4-FFF2-40B4-BE49-F238E27FC236}">
                <a16:creationId xmlns:a16="http://schemas.microsoft.com/office/drawing/2014/main" id="{CABBFC83-B8E5-43C0-86AD-87DFD6376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B57934-49F2-4763-836C-A8552DA1D0E4}"/>
              </a:ext>
            </a:extLst>
          </p:cNvPr>
          <p:cNvSpPr>
            <a:spLocks noGrp="1"/>
          </p:cNvSpPr>
          <p:nvPr>
            <p:ph type="sldNum" sz="quarter" idx="12"/>
          </p:nvPr>
        </p:nvSpPr>
        <p:spPr/>
        <p:txBody>
          <a:bodyPr/>
          <a:lstStyle/>
          <a:p>
            <a:fld id="{F4F0345B-37C8-4AC2-AAA4-C6C896EEFC67}" type="slidenum">
              <a:rPr lang="en-US" smtClean="0"/>
              <a:t>‹#›</a:t>
            </a:fld>
            <a:endParaRPr lang="en-US"/>
          </a:p>
        </p:txBody>
      </p:sp>
    </p:spTree>
    <p:extLst>
      <p:ext uri="{BB962C8B-B14F-4D97-AF65-F5344CB8AC3E}">
        <p14:creationId xmlns:p14="http://schemas.microsoft.com/office/powerpoint/2010/main" val="1248602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32F84A-86B1-4C81-8951-6F0B2B79A30E}" type="datetimeFigureOut">
              <a:rPr lang="en-US" smtClean="0"/>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2D3411-16D4-42B7-95BB-AC07F6D65984}" type="slidenum">
              <a:rPr lang="en-US" smtClean="0"/>
              <a:t>‹#›</a:t>
            </a:fld>
            <a:endParaRPr lang="en-US"/>
          </a:p>
        </p:txBody>
      </p:sp>
    </p:spTree>
    <p:extLst>
      <p:ext uri="{BB962C8B-B14F-4D97-AF65-F5344CB8AC3E}">
        <p14:creationId xmlns:p14="http://schemas.microsoft.com/office/powerpoint/2010/main" val="2966242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6D323-0C57-4C75-B2D8-0512390A3C6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7475EA2-E40B-48B8-B868-DA442124AAD3}"/>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B81EF6F-A0A3-4B0C-A6AE-1F330C10110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7C6D328-7F99-4128-8FBD-157D2DE474D1}"/>
              </a:ext>
            </a:extLst>
          </p:cNvPr>
          <p:cNvSpPr>
            <a:spLocks noGrp="1"/>
          </p:cNvSpPr>
          <p:nvPr>
            <p:ph type="dt" sz="half" idx="10"/>
          </p:nvPr>
        </p:nvSpPr>
        <p:spPr/>
        <p:txBody>
          <a:bodyPr/>
          <a:lstStyle/>
          <a:p>
            <a:fld id="{18FEBC62-ABCC-4E50-9973-EFD640B8D827}" type="datetimeFigureOut">
              <a:rPr lang="en-US" smtClean="0"/>
              <a:t>3/27/2020</a:t>
            </a:fld>
            <a:endParaRPr lang="en-US"/>
          </a:p>
        </p:txBody>
      </p:sp>
      <p:sp>
        <p:nvSpPr>
          <p:cNvPr id="6" name="Footer Placeholder 5">
            <a:extLst>
              <a:ext uri="{FF2B5EF4-FFF2-40B4-BE49-F238E27FC236}">
                <a16:creationId xmlns:a16="http://schemas.microsoft.com/office/drawing/2014/main" id="{8A3C3A6D-1E59-4F64-8ABE-646DD24EB1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6E3C93-77C2-4085-A11F-EA8A757C6B18}"/>
              </a:ext>
            </a:extLst>
          </p:cNvPr>
          <p:cNvSpPr>
            <a:spLocks noGrp="1"/>
          </p:cNvSpPr>
          <p:nvPr>
            <p:ph type="sldNum" sz="quarter" idx="12"/>
          </p:nvPr>
        </p:nvSpPr>
        <p:spPr/>
        <p:txBody>
          <a:bodyPr/>
          <a:lstStyle/>
          <a:p>
            <a:fld id="{F4F0345B-37C8-4AC2-AAA4-C6C896EEFC67}" type="slidenum">
              <a:rPr lang="en-US" smtClean="0"/>
              <a:t>‹#›</a:t>
            </a:fld>
            <a:endParaRPr lang="en-US"/>
          </a:p>
        </p:txBody>
      </p:sp>
    </p:spTree>
    <p:extLst>
      <p:ext uri="{BB962C8B-B14F-4D97-AF65-F5344CB8AC3E}">
        <p14:creationId xmlns:p14="http://schemas.microsoft.com/office/powerpoint/2010/main" val="1201879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BCBA0-5A6E-4F11-A6D5-2929383E57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7820A4-32E3-48FF-9D45-8D1185F552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1DA4C5-0659-4CDA-98D0-3F0869D3AC46}"/>
              </a:ext>
            </a:extLst>
          </p:cNvPr>
          <p:cNvSpPr>
            <a:spLocks noGrp="1"/>
          </p:cNvSpPr>
          <p:nvPr>
            <p:ph type="dt" sz="half" idx="10"/>
          </p:nvPr>
        </p:nvSpPr>
        <p:spPr/>
        <p:txBody>
          <a:bodyPr/>
          <a:lstStyle/>
          <a:p>
            <a:fld id="{18FEBC62-ABCC-4E50-9973-EFD640B8D827}" type="datetimeFigureOut">
              <a:rPr lang="en-US" smtClean="0"/>
              <a:t>3/27/2020</a:t>
            </a:fld>
            <a:endParaRPr lang="en-US"/>
          </a:p>
        </p:txBody>
      </p:sp>
      <p:sp>
        <p:nvSpPr>
          <p:cNvPr id="5" name="Footer Placeholder 4">
            <a:extLst>
              <a:ext uri="{FF2B5EF4-FFF2-40B4-BE49-F238E27FC236}">
                <a16:creationId xmlns:a16="http://schemas.microsoft.com/office/drawing/2014/main" id="{8DD95410-53B7-4619-B91D-52981C914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677FEE-2B6A-4919-8986-FF6AB4C59593}"/>
              </a:ext>
            </a:extLst>
          </p:cNvPr>
          <p:cNvSpPr>
            <a:spLocks noGrp="1"/>
          </p:cNvSpPr>
          <p:nvPr>
            <p:ph type="sldNum" sz="quarter" idx="12"/>
          </p:nvPr>
        </p:nvSpPr>
        <p:spPr/>
        <p:txBody>
          <a:bodyPr/>
          <a:lstStyle/>
          <a:p>
            <a:fld id="{F4F0345B-37C8-4AC2-AAA4-C6C896EEFC67}" type="slidenum">
              <a:rPr lang="en-US" smtClean="0"/>
              <a:t>‹#›</a:t>
            </a:fld>
            <a:endParaRPr lang="en-US"/>
          </a:p>
        </p:txBody>
      </p:sp>
    </p:spTree>
    <p:extLst>
      <p:ext uri="{BB962C8B-B14F-4D97-AF65-F5344CB8AC3E}">
        <p14:creationId xmlns:p14="http://schemas.microsoft.com/office/powerpoint/2010/main" val="39094324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93F8EF-85EA-47DA-8A0A-DAF940CE0D55}"/>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D82AB-B967-486E-B392-D0D187BBCBC3}"/>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A649BF-B108-4B39-8BC7-EC287F4171EE}"/>
              </a:ext>
            </a:extLst>
          </p:cNvPr>
          <p:cNvSpPr>
            <a:spLocks noGrp="1"/>
          </p:cNvSpPr>
          <p:nvPr>
            <p:ph type="dt" sz="half" idx="10"/>
          </p:nvPr>
        </p:nvSpPr>
        <p:spPr/>
        <p:txBody>
          <a:bodyPr/>
          <a:lstStyle/>
          <a:p>
            <a:fld id="{18FEBC62-ABCC-4E50-9973-EFD640B8D827}" type="datetimeFigureOut">
              <a:rPr lang="en-US" smtClean="0"/>
              <a:t>3/27/2020</a:t>
            </a:fld>
            <a:endParaRPr lang="en-US"/>
          </a:p>
        </p:txBody>
      </p:sp>
      <p:sp>
        <p:nvSpPr>
          <p:cNvPr id="5" name="Footer Placeholder 4">
            <a:extLst>
              <a:ext uri="{FF2B5EF4-FFF2-40B4-BE49-F238E27FC236}">
                <a16:creationId xmlns:a16="http://schemas.microsoft.com/office/drawing/2014/main" id="{FC37A9C2-411F-42BB-8FBB-EDF73164C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07B987-8006-441D-A0F7-B61BE1E48767}"/>
              </a:ext>
            </a:extLst>
          </p:cNvPr>
          <p:cNvSpPr>
            <a:spLocks noGrp="1"/>
          </p:cNvSpPr>
          <p:nvPr>
            <p:ph type="sldNum" sz="quarter" idx="12"/>
          </p:nvPr>
        </p:nvSpPr>
        <p:spPr/>
        <p:txBody>
          <a:bodyPr/>
          <a:lstStyle/>
          <a:p>
            <a:fld id="{F4F0345B-37C8-4AC2-AAA4-C6C896EEFC67}" type="slidenum">
              <a:rPr lang="en-US" smtClean="0"/>
              <a:t>‹#›</a:t>
            </a:fld>
            <a:endParaRPr lang="en-US"/>
          </a:p>
        </p:txBody>
      </p:sp>
    </p:spTree>
    <p:extLst>
      <p:ext uri="{BB962C8B-B14F-4D97-AF65-F5344CB8AC3E}">
        <p14:creationId xmlns:p14="http://schemas.microsoft.com/office/powerpoint/2010/main" val="2414850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32F84A-86B1-4C81-8951-6F0B2B79A30E}" type="datetimeFigureOut">
              <a:rPr lang="en-US" smtClean="0"/>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2D3411-16D4-42B7-95BB-AC07F6D65984}" type="slidenum">
              <a:rPr lang="en-US" smtClean="0"/>
              <a:t>‹#›</a:t>
            </a:fld>
            <a:endParaRPr lang="en-US"/>
          </a:p>
        </p:txBody>
      </p:sp>
    </p:spTree>
    <p:extLst>
      <p:ext uri="{BB962C8B-B14F-4D97-AF65-F5344CB8AC3E}">
        <p14:creationId xmlns:p14="http://schemas.microsoft.com/office/powerpoint/2010/main" val="4173453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32F84A-86B1-4C81-8951-6F0B2B79A30E}" type="datetimeFigureOut">
              <a:rPr lang="en-US" smtClean="0"/>
              <a:t>3/27/2020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2D3411-16D4-42B7-95BB-AC07F6D65984}" type="slidenum">
              <a:rPr lang="en-US" smtClean="0"/>
              <a:t>‹#›</a:t>
            </a:fld>
            <a:endParaRPr lang="en-US"/>
          </a:p>
        </p:txBody>
      </p:sp>
    </p:spTree>
    <p:extLst>
      <p:ext uri="{BB962C8B-B14F-4D97-AF65-F5344CB8AC3E}">
        <p14:creationId xmlns:p14="http://schemas.microsoft.com/office/powerpoint/2010/main" val="3074449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232F84A-86B1-4C81-8951-6F0B2B79A30E}" type="datetimeFigureOut">
              <a:rPr lang="en-US" smtClean="0"/>
              <a:t>3/27/2020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2D3411-16D4-42B7-95BB-AC07F6D65984}" type="slidenum">
              <a:rPr lang="en-US" smtClean="0"/>
              <a:t>‹#›</a:t>
            </a:fld>
            <a:endParaRPr lang="en-US"/>
          </a:p>
        </p:txBody>
      </p:sp>
    </p:spTree>
    <p:extLst>
      <p:ext uri="{BB962C8B-B14F-4D97-AF65-F5344CB8AC3E}">
        <p14:creationId xmlns:p14="http://schemas.microsoft.com/office/powerpoint/2010/main" val="1087157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232F84A-86B1-4C81-8951-6F0B2B79A30E}" type="datetimeFigureOut">
              <a:rPr lang="en-US" smtClean="0"/>
              <a:t>3/27/2020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2D3411-16D4-42B7-95BB-AC07F6D65984}" type="slidenum">
              <a:rPr lang="en-US" smtClean="0"/>
              <a:t>‹#›</a:t>
            </a:fld>
            <a:endParaRPr lang="en-US"/>
          </a:p>
        </p:txBody>
      </p:sp>
    </p:spTree>
    <p:extLst>
      <p:ext uri="{BB962C8B-B14F-4D97-AF65-F5344CB8AC3E}">
        <p14:creationId xmlns:p14="http://schemas.microsoft.com/office/powerpoint/2010/main" val="102316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32F84A-86B1-4C81-8951-6F0B2B79A30E}" type="datetimeFigureOut">
              <a:rPr lang="en-US" smtClean="0"/>
              <a:t>3/27/2020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2D3411-16D4-42B7-95BB-AC07F6D65984}" type="slidenum">
              <a:rPr lang="en-US" smtClean="0"/>
              <a:t>‹#›</a:t>
            </a:fld>
            <a:endParaRPr lang="en-US"/>
          </a:p>
        </p:txBody>
      </p:sp>
    </p:spTree>
    <p:extLst>
      <p:ext uri="{BB962C8B-B14F-4D97-AF65-F5344CB8AC3E}">
        <p14:creationId xmlns:p14="http://schemas.microsoft.com/office/powerpoint/2010/main" val="3180877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32F84A-86B1-4C81-8951-6F0B2B79A30E}" type="datetimeFigureOut">
              <a:rPr lang="en-US" smtClean="0"/>
              <a:t>3/27/2020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2D3411-16D4-42B7-95BB-AC07F6D65984}" type="slidenum">
              <a:rPr lang="en-US" smtClean="0"/>
              <a:t>‹#›</a:t>
            </a:fld>
            <a:endParaRPr lang="en-US"/>
          </a:p>
        </p:txBody>
      </p:sp>
    </p:spTree>
    <p:extLst>
      <p:ext uri="{BB962C8B-B14F-4D97-AF65-F5344CB8AC3E}">
        <p14:creationId xmlns:p14="http://schemas.microsoft.com/office/powerpoint/2010/main" val="1732740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32F84A-86B1-4C81-8951-6F0B2B79A30E}" type="datetimeFigureOut">
              <a:rPr lang="en-US" smtClean="0"/>
              <a:t>3/27/2020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2D3411-16D4-42B7-95BB-AC07F6D65984}" type="slidenum">
              <a:rPr lang="en-US" smtClean="0"/>
              <a:t>‹#›</a:t>
            </a:fld>
            <a:endParaRPr lang="en-US"/>
          </a:p>
        </p:txBody>
      </p:sp>
    </p:spTree>
    <p:extLst>
      <p:ext uri="{BB962C8B-B14F-4D97-AF65-F5344CB8AC3E}">
        <p14:creationId xmlns:p14="http://schemas.microsoft.com/office/powerpoint/2010/main" val="4172995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2F84A-86B1-4C81-8951-6F0B2B79A30E}" type="datetimeFigureOut">
              <a:rPr lang="en-US" smtClean="0"/>
              <a:t>3/27/2020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2D3411-16D4-42B7-95BB-AC07F6D65984}" type="slidenum">
              <a:rPr lang="en-US" smtClean="0"/>
              <a:t>‹#›</a:t>
            </a:fld>
            <a:endParaRPr lang="en-US"/>
          </a:p>
        </p:txBody>
      </p:sp>
    </p:spTree>
    <p:extLst>
      <p:ext uri="{BB962C8B-B14F-4D97-AF65-F5344CB8AC3E}">
        <p14:creationId xmlns:p14="http://schemas.microsoft.com/office/powerpoint/2010/main" val="16032332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A3380C-F840-4101-8D5F-9B87AEA23FA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BF14F6-BDF2-40F5-9DAF-0C996C1DBE8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8ED1B6-4A88-4839-8C64-B8550CF474F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8FEBC62-ABCC-4E50-9973-EFD640B8D827}" type="datetimeFigureOut">
              <a:rPr lang="en-US" smtClean="0"/>
              <a:t>3/27/2020</a:t>
            </a:fld>
            <a:endParaRPr lang="en-US"/>
          </a:p>
        </p:txBody>
      </p:sp>
      <p:sp>
        <p:nvSpPr>
          <p:cNvPr id="5" name="Footer Placeholder 4">
            <a:extLst>
              <a:ext uri="{FF2B5EF4-FFF2-40B4-BE49-F238E27FC236}">
                <a16:creationId xmlns:a16="http://schemas.microsoft.com/office/drawing/2014/main" id="{5CAC5B1F-7EEF-440A-BD62-9F58C1450DB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441370-DB25-4541-8817-A164C987451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4F0345B-37C8-4AC2-AAA4-C6C896EEFC67}" type="slidenum">
              <a:rPr lang="en-US" smtClean="0"/>
              <a:t>‹#›</a:t>
            </a:fld>
            <a:endParaRPr lang="en-US"/>
          </a:p>
        </p:txBody>
      </p:sp>
    </p:spTree>
    <p:extLst>
      <p:ext uri="{BB962C8B-B14F-4D97-AF65-F5344CB8AC3E}">
        <p14:creationId xmlns:p14="http://schemas.microsoft.com/office/powerpoint/2010/main" val="157939450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package" Target="../embeddings/Microsoft_Word_Document.docx"/></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Word_Document9.docx"/><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Word_Document10.docx"/><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16.png"/><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Word_Document11.docx"/><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18.png"/><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Word_Document12.docx"/><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Word_Document13.docx"/><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21.emf"/><Relationship Id="rId4" Type="http://schemas.openxmlformats.org/officeDocument/2006/relationships/package" Target="../embeddings/Microsoft_Word_Document14.docx"/></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22.emf"/><Relationship Id="rId4" Type="http://schemas.openxmlformats.org/officeDocument/2006/relationships/package" Target="../embeddings/Microsoft_Word_Document15.docx"/></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4.png"/><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6.png"/><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8.png"/><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Word_Document5.docx"/><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Word_Document6.docx"/><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Word_Document8.docx"/><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13.png"/><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400"/>
          </a:p>
          <a:p>
            <a:pPr algn="r"/>
            <a:r>
              <a:rPr lang="en-US" sz="900">
                <a:latin typeface="Arial Narrow" pitchFamily="34" charset="0"/>
              </a:rPr>
              <a:t>Slide </a:t>
            </a:r>
            <a:fld id="{843DF86E-939F-4A0C-BDF1-CA7F9C55B479}" type="slidenum">
              <a:rPr lang="en-US" sz="900" smtClean="0">
                <a:latin typeface="Arial Narrow" pitchFamily="34" charset="0"/>
              </a:rPr>
              <a:pPr algn="r"/>
              <a:t>1</a:t>
            </a:fld>
            <a:endParaRPr lang="en-US" sz="900">
              <a:latin typeface="Arial Narrow"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194807484"/>
              </p:ext>
            </p:extLst>
          </p:nvPr>
        </p:nvGraphicFramePr>
        <p:xfrm>
          <a:off x="914400" y="685800"/>
          <a:ext cx="7215188" cy="3922713"/>
        </p:xfrm>
        <a:graphic>
          <a:graphicData uri="http://schemas.openxmlformats.org/presentationml/2006/ole">
            <mc:AlternateContent xmlns:mc="http://schemas.openxmlformats.org/markup-compatibility/2006">
              <mc:Choice xmlns:v="urn:schemas-microsoft-com:vml" Requires="v">
                <p:oleObj spid="_x0000_s37963" name="Document" r:id="rId4" imgW="7361398" imgH="4006179" progId="Word.Document.12">
                  <p:embed/>
                </p:oleObj>
              </mc:Choice>
              <mc:Fallback>
                <p:oleObj name="Document" r:id="rId4" imgW="7361398" imgH="4006179" progId="Word.Document.12">
                  <p:embed/>
                  <p:pic>
                    <p:nvPicPr>
                      <p:cNvPr id="0" name=""/>
                      <p:cNvPicPr>
                        <a:picLocks noChangeAspect="1" noChangeArrowheads="1"/>
                      </p:cNvPicPr>
                      <p:nvPr/>
                    </p:nvPicPr>
                    <p:blipFill>
                      <a:blip r:embed="rId5"/>
                      <a:srcRect/>
                      <a:stretch>
                        <a:fillRect/>
                      </a:stretch>
                    </p:blipFill>
                    <p:spPr bwMode="auto">
                      <a:xfrm>
                        <a:off x="914400" y="685800"/>
                        <a:ext cx="7215188" cy="3922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52494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endParaRPr lang="en-US" sz="1400">
              <a:latin typeface="Times New Roman" pitchFamily="18" charset="0"/>
            </a:endParaRPr>
          </a:p>
          <a:p>
            <a:pPr algn="r">
              <a:defRPr/>
            </a:pPr>
            <a:r>
              <a:rPr lang="en-US"/>
              <a:t>Slide </a:t>
            </a:r>
            <a:fld id="{02A37264-ED5F-43C9-8616-04A728B45B8A}" type="slidenum">
              <a:rPr lang="en-US" smtClean="0"/>
              <a:pPr algn="r">
                <a:defRPr/>
              </a:pPr>
              <a:t>10</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465249838"/>
              </p:ext>
            </p:extLst>
          </p:nvPr>
        </p:nvGraphicFramePr>
        <p:xfrm>
          <a:off x="209550" y="688975"/>
          <a:ext cx="8678863" cy="4167188"/>
        </p:xfrm>
        <a:graphic>
          <a:graphicData uri="http://schemas.openxmlformats.org/presentationml/2006/ole">
            <mc:AlternateContent xmlns:mc="http://schemas.openxmlformats.org/markup-compatibility/2006">
              <mc:Choice xmlns:v="urn:schemas-microsoft-com:vml" Requires="v">
                <p:oleObj spid="_x0000_s53322" name="Document" r:id="rId3" imgW="8907611" imgH="4282264" progId="Word.Document.12">
                  <p:embed/>
                </p:oleObj>
              </mc:Choice>
              <mc:Fallback>
                <p:oleObj name="Document" r:id="rId3" imgW="8907611" imgH="4282264" progId="Word.Document.12">
                  <p:embed/>
                  <p:pic>
                    <p:nvPicPr>
                      <p:cNvPr id="0" name=""/>
                      <p:cNvPicPr>
                        <a:picLocks noChangeAspect="1" noChangeArrowheads="1"/>
                      </p:cNvPicPr>
                      <p:nvPr/>
                    </p:nvPicPr>
                    <p:blipFill>
                      <a:blip r:embed="rId4"/>
                      <a:srcRect/>
                      <a:stretch>
                        <a:fillRect/>
                      </a:stretch>
                    </p:blipFill>
                    <p:spPr bwMode="auto">
                      <a:xfrm>
                        <a:off x="209550" y="688975"/>
                        <a:ext cx="8678863" cy="416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24185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a:t>Murach's SQL Server 2012, C2</a:t>
            </a:r>
          </a:p>
        </p:txBody>
      </p:sp>
      <p:sp>
        <p:nvSpPr>
          <p:cNvPr id="3" name="Footer Placeholder 2"/>
          <p:cNvSpPr>
            <a:spLocks noGrp="1"/>
          </p:cNvSpPr>
          <p:nvPr>
            <p:ph type="ftr" sz="quarter" idx="11"/>
          </p:nvPr>
        </p:nvSpPr>
        <p:spPr/>
        <p:txBody>
          <a:bodyPr/>
          <a:lstStyle/>
          <a:p>
            <a:pPr>
              <a:defRPr/>
            </a:pPr>
            <a:r>
              <a:rPr lang="en-US"/>
              <a:t>© 2012, Mike Murach &amp; Associates, Inc.</a:t>
            </a:r>
          </a:p>
        </p:txBody>
      </p:sp>
      <p:sp>
        <p:nvSpPr>
          <p:cNvPr id="4" name="Slide Number Placeholder 3"/>
          <p:cNvSpPr>
            <a:spLocks noGrp="1"/>
          </p:cNvSpPr>
          <p:nvPr>
            <p:ph type="sldNum" sz="quarter" idx="12"/>
          </p:nvPr>
        </p:nvSpPr>
        <p:spPr/>
        <p:txBody>
          <a:bodyPr/>
          <a:lstStyle/>
          <a:p>
            <a:pPr>
              <a:defRPr/>
            </a:pPr>
            <a:endParaRPr lang="en-US" sz="1400">
              <a:latin typeface="Times New Roman" pitchFamily="18" charset="0"/>
            </a:endParaRPr>
          </a:p>
          <a:p>
            <a:pPr algn="r">
              <a:defRPr/>
            </a:pPr>
            <a:r>
              <a:rPr lang="en-US"/>
              <a:t>Slide </a:t>
            </a:r>
            <a:fld id="{02A37264-ED5F-43C9-8616-04A728B45B8A}" type="slidenum">
              <a:rPr lang="en-US" smtClean="0"/>
              <a:pPr algn="r">
                <a:defRPr/>
              </a:pPr>
              <a:t>11</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120540267"/>
              </p:ext>
            </p:extLst>
          </p:nvPr>
        </p:nvGraphicFramePr>
        <p:xfrm>
          <a:off x="134938" y="374650"/>
          <a:ext cx="8769350" cy="749300"/>
        </p:xfrm>
        <a:graphic>
          <a:graphicData uri="http://schemas.openxmlformats.org/presentationml/2006/ole">
            <mc:AlternateContent xmlns:mc="http://schemas.openxmlformats.org/markup-compatibility/2006">
              <mc:Choice xmlns:v="urn:schemas-microsoft-com:vml" Requires="v">
                <p:oleObj spid="_x0000_s54347" name="Document" r:id="rId3" imgW="8990095" imgH="752538" progId="Word.Document.12">
                  <p:embed/>
                </p:oleObj>
              </mc:Choice>
              <mc:Fallback>
                <p:oleObj name="Document" r:id="rId3" imgW="8990095" imgH="752538" progId="Word.Document.12">
                  <p:embed/>
                  <p:pic>
                    <p:nvPicPr>
                      <p:cNvPr id="0" name=""/>
                      <p:cNvPicPr>
                        <a:picLocks noChangeAspect="1" noChangeArrowheads="1"/>
                      </p:cNvPicPr>
                      <p:nvPr/>
                    </p:nvPicPr>
                    <p:blipFill>
                      <a:blip r:embed="rId4"/>
                      <a:srcRect/>
                      <a:stretch>
                        <a:fillRect/>
                      </a:stretch>
                    </p:blipFill>
                    <p:spPr bwMode="auto">
                      <a:xfrm>
                        <a:off x="134938" y="374650"/>
                        <a:ext cx="8769350"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Figure 2-11.png"/>
          <p:cNvPicPr/>
          <p:nvPr/>
        </p:nvPicPr>
        <p:blipFill>
          <a:blip r:embed="rId5"/>
          <a:srcRect/>
          <a:stretch>
            <a:fillRect/>
          </a:stretch>
        </p:blipFill>
        <p:spPr bwMode="auto">
          <a:xfrm>
            <a:off x="914400" y="1181100"/>
            <a:ext cx="6705600" cy="4991100"/>
          </a:xfrm>
          <a:prstGeom prst="rect">
            <a:avLst/>
          </a:prstGeom>
          <a:noFill/>
          <a:ln w="9525">
            <a:noFill/>
            <a:miter lim="800000"/>
            <a:headEnd/>
            <a:tailEnd/>
          </a:ln>
        </p:spPr>
      </p:pic>
    </p:spTree>
    <p:extLst>
      <p:ext uri="{BB962C8B-B14F-4D97-AF65-F5344CB8AC3E}">
        <p14:creationId xmlns:p14="http://schemas.microsoft.com/office/powerpoint/2010/main" val="113183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endParaRPr lang="en-US" sz="1400">
              <a:latin typeface="Times New Roman" pitchFamily="18" charset="0"/>
            </a:endParaRPr>
          </a:p>
          <a:p>
            <a:pPr algn="r">
              <a:defRPr/>
            </a:pPr>
            <a:r>
              <a:rPr lang="en-US"/>
              <a:t>Slide </a:t>
            </a:r>
            <a:fld id="{02A37264-ED5F-43C9-8616-04A728B45B8A}" type="slidenum">
              <a:rPr lang="en-US" smtClean="0"/>
              <a:pPr algn="r">
                <a:defRPr/>
              </a:pPr>
              <a:t>12</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28993140"/>
              </p:ext>
            </p:extLst>
          </p:nvPr>
        </p:nvGraphicFramePr>
        <p:xfrm>
          <a:off x="149225" y="76200"/>
          <a:ext cx="8904288" cy="1919288"/>
        </p:xfrm>
        <a:graphic>
          <a:graphicData uri="http://schemas.openxmlformats.org/presentationml/2006/ole">
            <mc:AlternateContent xmlns:mc="http://schemas.openxmlformats.org/markup-compatibility/2006">
              <mc:Choice xmlns:v="urn:schemas-microsoft-com:vml" Requires="v">
                <p:oleObj spid="_x0000_s55371" name="Document" r:id="rId3" imgW="9072417" imgH="1966320" progId="Word.Document.12">
                  <p:embed/>
                </p:oleObj>
              </mc:Choice>
              <mc:Fallback>
                <p:oleObj name="Document" r:id="rId3" imgW="9072417" imgH="1966320" progId="Word.Document.12">
                  <p:embed/>
                  <p:pic>
                    <p:nvPicPr>
                      <p:cNvPr id="0" name=""/>
                      <p:cNvPicPr>
                        <a:picLocks noChangeAspect="1" noChangeArrowheads="1"/>
                      </p:cNvPicPr>
                      <p:nvPr/>
                    </p:nvPicPr>
                    <p:blipFill>
                      <a:blip r:embed="rId4"/>
                      <a:srcRect/>
                      <a:stretch>
                        <a:fillRect/>
                      </a:stretch>
                    </p:blipFill>
                    <p:spPr bwMode="auto">
                      <a:xfrm>
                        <a:off x="149225" y="76200"/>
                        <a:ext cx="8904288" cy="1919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Figure 2-12.png"/>
          <p:cNvPicPr/>
          <p:nvPr/>
        </p:nvPicPr>
        <p:blipFill>
          <a:blip r:embed="rId5"/>
          <a:srcRect/>
          <a:stretch>
            <a:fillRect/>
          </a:stretch>
        </p:blipFill>
        <p:spPr bwMode="auto">
          <a:xfrm>
            <a:off x="990600" y="1600200"/>
            <a:ext cx="6858000" cy="5029200"/>
          </a:xfrm>
          <a:prstGeom prst="rect">
            <a:avLst/>
          </a:prstGeom>
          <a:noFill/>
          <a:ln w="9525">
            <a:noFill/>
            <a:miter lim="800000"/>
            <a:headEnd/>
            <a:tailEnd/>
          </a:ln>
        </p:spPr>
      </p:pic>
    </p:spTree>
    <p:extLst>
      <p:ext uri="{BB962C8B-B14F-4D97-AF65-F5344CB8AC3E}">
        <p14:creationId xmlns:p14="http://schemas.microsoft.com/office/powerpoint/2010/main" val="3621969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endParaRPr lang="en-US" sz="1400">
              <a:latin typeface="Times New Roman" pitchFamily="18" charset="0"/>
            </a:endParaRPr>
          </a:p>
          <a:p>
            <a:pPr algn="r">
              <a:defRPr/>
            </a:pPr>
            <a:r>
              <a:rPr lang="en-US"/>
              <a:t>Slide </a:t>
            </a:r>
            <a:fld id="{02A37264-ED5F-43C9-8616-04A728B45B8A}" type="slidenum">
              <a:rPr lang="en-US" smtClean="0"/>
              <a:pPr algn="r">
                <a:defRPr/>
              </a:pPr>
              <a:t>13</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351753348"/>
              </p:ext>
            </p:extLst>
          </p:nvPr>
        </p:nvGraphicFramePr>
        <p:xfrm>
          <a:off x="914400" y="688975"/>
          <a:ext cx="7300913" cy="2384425"/>
        </p:xfrm>
        <a:graphic>
          <a:graphicData uri="http://schemas.openxmlformats.org/presentationml/2006/ole">
            <mc:AlternateContent xmlns:mc="http://schemas.openxmlformats.org/markup-compatibility/2006">
              <mc:Choice xmlns:v="urn:schemas-microsoft-com:vml" Requires="v">
                <p:oleObj spid="_x0000_s56394" name="Document" r:id="rId3" imgW="7360992" imgH="2419643" progId="Word.Document.12">
                  <p:embed/>
                </p:oleObj>
              </mc:Choice>
              <mc:Fallback>
                <p:oleObj name="Document" r:id="rId3" imgW="7360992" imgH="2419643" progId="Word.Document.12">
                  <p:embed/>
                  <p:pic>
                    <p:nvPicPr>
                      <p:cNvPr id="0" name=""/>
                      <p:cNvPicPr>
                        <a:picLocks noChangeAspect="1" noChangeArrowheads="1"/>
                      </p:cNvPicPr>
                      <p:nvPr/>
                    </p:nvPicPr>
                    <p:blipFill>
                      <a:blip r:embed="rId4"/>
                      <a:srcRect/>
                      <a:stretch>
                        <a:fillRect/>
                      </a:stretch>
                    </p:blipFill>
                    <p:spPr bwMode="auto">
                      <a:xfrm>
                        <a:off x="914400" y="688975"/>
                        <a:ext cx="7300913" cy="2384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14498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endParaRPr lang="en-US" sz="1400">
              <a:latin typeface="Times New Roman" pitchFamily="18" charset="0"/>
            </a:endParaRPr>
          </a:p>
          <a:p>
            <a:pPr algn="r">
              <a:defRPr/>
            </a:pPr>
            <a:r>
              <a:rPr lang="en-US"/>
              <a:t>Slide </a:t>
            </a:r>
            <a:fld id="{02A37264-ED5F-43C9-8616-04A728B45B8A}" type="slidenum">
              <a:rPr lang="en-US" smtClean="0"/>
              <a:pPr algn="r">
                <a:defRPr/>
              </a:pPr>
              <a:t>14</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49927744"/>
              </p:ext>
            </p:extLst>
          </p:nvPr>
        </p:nvGraphicFramePr>
        <p:xfrm>
          <a:off x="401638" y="692150"/>
          <a:ext cx="8285162" cy="4489450"/>
        </p:xfrm>
        <a:graphic>
          <a:graphicData uri="http://schemas.openxmlformats.org/presentationml/2006/ole">
            <mc:AlternateContent xmlns:mc="http://schemas.openxmlformats.org/markup-compatibility/2006">
              <mc:Choice xmlns:v="urn:schemas-microsoft-com:vml" Requires="v">
                <p:oleObj spid="_x0000_s57419" name="Document" r:id="rId3" imgW="8511381" imgH="4609204" progId="Word.Document.12">
                  <p:embed/>
                </p:oleObj>
              </mc:Choice>
              <mc:Fallback>
                <p:oleObj name="Document" r:id="rId3" imgW="8511381" imgH="4609204" progId="Word.Document.12">
                  <p:embed/>
                  <p:pic>
                    <p:nvPicPr>
                      <p:cNvPr id="0" name=""/>
                      <p:cNvPicPr>
                        <a:picLocks noChangeAspect="1" noChangeArrowheads="1"/>
                      </p:cNvPicPr>
                      <p:nvPr/>
                    </p:nvPicPr>
                    <p:blipFill>
                      <a:blip r:embed="rId4"/>
                      <a:srcRect/>
                      <a:stretch>
                        <a:fillRect/>
                      </a:stretch>
                    </p:blipFill>
                    <p:spPr bwMode="auto">
                      <a:xfrm>
                        <a:off x="401638" y="692150"/>
                        <a:ext cx="8285162" cy="448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78824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400"/>
          </a:p>
          <a:p>
            <a:pPr algn="r"/>
            <a:r>
              <a:rPr lang="en-US" sz="900">
                <a:latin typeface="Arial Narrow" pitchFamily="34" charset="0"/>
              </a:rPr>
              <a:t>Slide </a:t>
            </a:r>
            <a:fld id="{843DF86E-939F-4A0C-BDF1-CA7F9C55B479}" type="slidenum">
              <a:rPr lang="en-US" sz="900" smtClean="0">
                <a:latin typeface="Arial Narrow" pitchFamily="34" charset="0"/>
              </a:rPr>
              <a:pPr algn="r"/>
              <a:t>15</a:t>
            </a:fld>
            <a:endParaRPr lang="en-US" sz="900">
              <a:latin typeface="Arial Narrow"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628929268"/>
              </p:ext>
            </p:extLst>
          </p:nvPr>
        </p:nvGraphicFramePr>
        <p:xfrm>
          <a:off x="914400" y="685800"/>
          <a:ext cx="7954963" cy="4992688"/>
        </p:xfrm>
        <a:graphic>
          <a:graphicData uri="http://schemas.openxmlformats.org/presentationml/2006/ole">
            <mc:AlternateContent xmlns:mc="http://schemas.openxmlformats.org/markup-compatibility/2006">
              <mc:Choice xmlns:v="urn:schemas-microsoft-com:vml" Requires="v">
                <p:oleObj spid="_x0000_s59411" name="Document" r:id="rId4" imgW="7361398" imgH="4614254" progId="Word.Document.12">
                  <p:embed/>
                </p:oleObj>
              </mc:Choice>
              <mc:Fallback>
                <p:oleObj name="Document" r:id="rId4" imgW="7361398" imgH="4614254" progId="Word.Document.12">
                  <p:embed/>
                  <p:pic>
                    <p:nvPicPr>
                      <p:cNvPr id="2" name="Object 1"/>
                      <p:cNvPicPr>
                        <a:picLocks noChangeAspect="1" noChangeArrowheads="1"/>
                      </p:cNvPicPr>
                      <p:nvPr/>
                    </p:nvPicPr>
                    <p:blipFill>
                      <a:blip r:embed="rId5"/>
                      <a:srcRect/>
                      <a:stretch>
                        <a:fillRect/>
                      </a:stretch>
                    </p:blipFill>
                    <p:spPr bwMode="auto">
                      <a:xfrm>
                        <a:off x="914400" y="685800"/>
                        <a:ext cx="7954963" cy="4992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38583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12E52435-9275-43F6-874D-D351F9D29447}"/>
              </a:ext>
            </a:extLst>
          </p:cNvPr>
          <p:cNvGraphicFramePr>
            <a:graphicFrameLocks noGrp="1"/>
          </p:cNvGraphicFramePr>
          <p:nvPr>
            <p:extLst>
              <p:ext uri="{D42A27DB-BD31-4B8C-83A1-F6EECF244321}">
                <p14:modId xmlns:p14="http://schemas.microsoft.com/office/powerpoint/2010/main" val="189254116"/>
              </p:ext>
            </p:extLst>
          </p:nvPr>
        </p:nvGraphicFramePr>
        <p:xfrm>
          <a:off x="1524000" y="1447800"/>
          <a:ext cx="6096000" cy="48209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336349721"/>
                    </a:ext>
                  </a:extLst>
                </a:gridCol>
                <a:gridCol w="2032000">
                  <a:extLst>
                    <a:ext uri="{9D8B030D-6E8A-4147-A177-3AD203B41FA5}">
                      <a16:colId xmlns:a16="http://schemas.microsoft.com/office/drawing/2014/main" val="3890508483"/>
                    </a:ext>
                  </a:extLst>
                </a:gridCol>
                <a:gridCol w="2032000">
                  <a:extLst>
                    <a:ext uri="{9D8B030D-6E8A-4147-A177-3AD203B41FA5}">
                      <a16:colId xmlns:a16="http://schemas.microsoft.com/office/drawing/2014/main" val="2159841801"/>
                    </a:ext>
                  </a:extLst>
                </a:gridCol>
              </a:tblGrid>
              <a:tr h="370840">
                <a:tc>
                  <a:txBody>
                    <a:bodyPr/>
                    <a:lstStyle/>
                    <a:p>
                      <a:r>
                        <a:rPr lang="en-US" dirty="0"/>
                        <a:t>Car Attributes</a:t>
                      </a:r>
                    </a:p>
                  </a:txBody>
                  <a:tcPr/>
                </a:tc>
                <a:tc>
                  <a:txBody>
                    <a:bodyPr/>
                    <a:lstStyle/>
                    <a:p>
                      <a:r>
                        <a:rPr lang="en-US" dirty="0"/>
                        <a:t>Info?  Options?</a:t>
                      </a:r>
                    </a:p>
                  </a:txBody>
                  <a:tcPr/>
                </a:tc>
                <a:tc>
                  <a:txBody>
                    <a:bodyPr/>
                    <a:lstStyle/>
                    <a:p>
                      <a:r>
                        <a:rPr lang="en-US" dirty="0"/>
                        <a:t>DB Data Type</a:t>
                      </a:r>
                    </a:p>
                  </a:txBody>
                  <a:tcPr/>
                </a:tc>
                <a:extLst>
                  <a:ext uri="{0D108BD9-81ED-4DB2-BD59-A6C34878D82A}">
                    <a16:rowId xmlns:a16="http://schemas.microsoft.com/office/drawing/2014/main" val="1550792235"/>
                  </a:ext>
                </a:extLst>
              </a:tr>
              <a:tr h="370840">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306382382"/>
                  </a:ext>
                </a:extLst>
              </a:tr>
              <a:tr h="370840">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15623938"/>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72804726"/>
                  </a:ext>
                </a:extLst>
              </a:tr>
              <a:tr h="370840">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68412156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0134949"/>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564395678"/>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93916951"/>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95802393"/>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72033881"/>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94709094"/>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23219820"/>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40010381"/>
                  </a:ext>
                </a:extLst>
              </a:tr>
            </a:tbl>
          </a:graphicData>
        </a:graphic>
      </p:graphicFrame>
      <p:sp>
        <p:nvSpPr>
          <p:cNvPr id="9" name="TextBox 8">
            <a:extLst>
              <a:ext uri="{FF2B5EF4-FFF2-40B4-BE49-F238E27FC236}">
                <a16:creationId xmlns:a16="http://schemas.microsoft.com/office/drawing/2014/main" id="{7D2674F9-BF94-4524-85E8-9D29DCC52C70}"/>
              </a:ext>
            </a:extLst>
          </p:cNvPr>
          <p:cNvSpPr txBox="1"/>
          <p:nvPr/>
        </p:nvSpPr>
        <p:spPr>
          <a:xfrm>
            <a:off x="457200" y="457200"/>
            <a:ext cx="8305800" cy="707886"/>
          </a:xfrm>
          <a:prstGeom prst="rect">
            <a:avLst/>
          </a:prstGeom>
          <a:noFill/>
        </p:spPr>
        <p:txBody>
          <a:bodyPr wrap="square" rtlCol="0">
            <a:spAutoFit/>
          </a:bodyPr>
          <a:lstStyle/>
          <a:p>
            <a:pPr algn="ctr"/>
            <a:r>
              <a:rPr lang="en-US" sz="2000" b="1" dirty="0"/>
              <a:t>Brainstorming our Cars Table</a:t>
            </a:r>
          </a:p>
          <a:p>
            <a:pPr algn="ctr"/>
            <a:r>
              <a:rPr lang="en-US" sz="2000" b="1" dirty="0"/>
              <a:t>What attributes would you be interested in when looking for a Car?</a:t>
            </a:r>
          </a:p>
        </p:txBody>
      </p:sp>
    </p:spTree>
    <p:extLst>
      <p:ext uri="{BB962C8B-B14F-4D97-AF65-F5344CB8AC3E}">
        <p14:creationId xmlns:p14="http://schemas.microsoft.com/office/powerpoint/2010/main" val="3104120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12E52435-9275-43F6-874D-D351F9D29447}"/>
              </a:ext>
            </a:extLst>
          </p:cNvPr>
          <p:cNvGraphicFramePr>
            <a:graphicFrameLocks noGrp="1"/>
          </p:cNvGraphicFramePr>
          <p:nvPr>
            <p:extLst>
              <p:ext uri="{D42A27DB-BD31-4B8C-83A1-F6EECF244321}">
                <p14:modId xmlns:p14="http://schemas.microsoft.com/office/powerpoint/2010/main" val="4085423085"/>
              </p:ext>
            </p:extLst>
          </p:nvPr>
        </p:nvGraphicFramePr>
        <p:xfrm>
          <a:off x="1524000" y="1447800"/>
          <a:ext cx="6096000" cy="48209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336349721"/>
                    </a:ext>
                  </a:extLst>
                </a:gridCol>
                <a:gridCol w="2032000">
                  <a:extLst>
                    <a:ext uri="{9D8B030D-6E8A-4147-A177-3AD203B41FA5}">
                      <a16:colId xmlns:a16="http://schemas.microsoft.com/office/drawing/2014/main" val="3890508483"/>
                    </a:ext>
                  </a:extLst>
                </a:gridCol>
                <a:gridCol w="2032000">
                  <a:extLst>
                    <a:ext uri="{9D8B030D-6E8A-4147-A177-3AD203B41FA5}">
                      <a16:colId xmlns:a16="http://schemas.microsoft.com/office/drawing/2014/main" val="2159841801"/>
                    </a:ext>
                  </a:extLst>
                </a:gridCol>
              </a:tblGrid>
              <a:tr h="370840">
                <a:tc>
                  <a:txBody>
                    <a:bodyPr/>
                    <a:lstStyle/>
                    <a:p>
                      <a:r>
                        <a:rPr lang="en-US" dirty="0"/>
                        <a:t>Car Attributes</a:t>
                      </a:r>
                    </a:p>
                  </a:txBody>
                  <a:tcPr/>
                </a:tc>
                <a:tc>
                  <a:txBody>
                    <a:bodyPr/>
                    <a:lstStyle/>
                    <a:p>
                      <a:r>
                        <a:rPr lang="en-US" dirty="0"/>
                        <a:t>Info?  Options?</a:t>
                      </a:r>
                    </a:p>
                  </a:txBody>
                  <a:tcPr/>
                </a:tc>
                <a:tc>
                  <a:txBody>
                    <a:bodyPr/>
                    <a:lstStyle/>
                    <a:p>
                      <a:r>
                        <a:rPr lang="en-US" dirty="0"/>
                        <a:t>DB Data Type</a:t>
                      </a:r>
                    </a:p>
                  </a:txBody>
                  <a:tcPr/>
                </a:tc>
                <a:extLst>
                  <a:ext uri="{0D108BD9-81ED-4DB2-BD59-A6C34878D82A}">
                    <a16:rowId xmlns:a16="http://schemas.microsoft.com/office/drawing/2014/main" val="1550792235"/>
                  </a:ext>
                </a:extLst>
              </a:tr>
              <a:tr h="370840">
                <a:tc>
                  <a:txBody>
                    <a:bodyPr/>
                    <a:lstStyle/>
                    <a:p>
                      <a:r>
                        <a:rPr lang="en-US" dirty="0"/>
                        <a:t>Year (2018)</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306382382"/>
                  </a:ext>
                </a:extLst>
              </a:tr>
              <a:tr h="370840">
                <a:tc>
                  <a:txBody>
                    <a:bodyPr/>
                    <a:lstStyle/>
                    <a:p>
                      <a:r>
                        <a:rPr lang="en-US" dirty="0"/>
                        <a:t>Make (Honda)</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715623938"/>
                  </a:ext>
                </a:extLst>
              </a:tr>
              <a:tr h="370840">
                <a:tc>
                  <a:txBody>
                    <a:bodyPr/>
                    <a:lstStyle/>
                    <a:p>
                      <a:r>
                        <a:rPr lang="en-US" dirty="0"/>
                        <a:t>Model (Civic)</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72804726"/>
                  </a:ext>
                </a:extLst>
              </a:tr>
              <a:tr h="370840">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68412156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0134949"/>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564395678"/>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93916951"/>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95802393"/>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72033881"/>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94709094"/>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23219820"/>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40010381"/>
                  </a:ext>
                </a:extLst>
              </a:tr>
            </a:tbl>
          </a:graphicData>
        </a:graphic>
      </p:graphicFrame>
      <p:sp>
        <p:nvSpPr>
          <p:cNvPr id="9" name="TextBox 8">
            <a:extLst>
              <a:ext uri="{FF2B5EF4-FFF2-40B4-BE49-F238E27FC236}">
                <a16:creationId xmlns:a16="http://schemas.microsoft.com/office/drawing/2014/main" id="{7D2674F9-BF94-4524-85E8-9D29DCC52C70}"/>
              </a:ext>
            </a:extLst>
          </p:cNvPr>
          <p:cNvSpPr txBox="1"/>
          <p:nvPr/>
        </p:nvSpPr>
        <p:spPr>
          <a:xfrm>
            <a:off x="457200" y="457200"/>
            <a:ext cx="8305800" cy="707886"/>
          </a:xfrm>
          <a:prstGeom prst="rect">
            <a:avLst/>
          </a:prstGeom>
          <a:noFill/>
        </p:spPr>
        <p:txBody>
          <a:bodyPr wrap="square" rtlCol="0">
            <a:spAutoFit/>
          </a:bodyPr>
          <a:lstStyle/>
          <a:p>
            <a:pPr algn="ctr"/>
            <a:r>
              <a:rPr lang="en-US" sz="2000" b="1" dirty="0"/>
              <a:t>Brainstorming our Cars Table</a:t>
            </a:r>
          </a:p>
          <a:p>
            <a:pPr algn="ctr"/>
            <a:r>
              <a:rPr lang="en-US" sz="2000" b="1" dirty="0"/>
              <a:t>What attributes would you be interested in when looking for a Car?</a:t>
            </a:r>
          </a:p>
        </p:txBody>
      </p:sp>
    </p:spTree>
    <p:extLst>
      <p:ext uri="{BB962C8B-B14F-4D97-AF65-F5344CB8AC3E}">
        <p14:creationId xmlns:p14="http://schemas.microsoft.com/office/powerpoint/2010/main" val="129274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12E52435-9275-43F6-874D-D351F9D29447}"/>
              </a:ext>
            </a:extLst>
          </p:cNvPr>
          <p:cNvGraphicFramePr>
            <a:graphicFrameLocks noGrp="1"/>
          </p:cNvGraphicFramePr>
          <p:nvPr>
            <p:extLst>
              <p:ext uri="{D42A27DB-BD31-4B8C-83A1-F6EECF244321}">
                <p14:modId xmlns:p14="http://schemas.microsoft.com/office/powerpoint/2010/main" val="3680022407"/>
              </p:ext>
            </p:extLst>
          </p:nvPr>
        </p:nvGraphicFramePr>
        <p:xfrm>
          <a:off x="1524000" y="1447800"/>
          <a:ext cx="6096000" cy="48209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336349721"/>
                    </a:ext>
                  </a:extLst>
                </a:gridCol>
                <a:gridCol w="1625600">
                  <a:extLst>
                    <a:ext uri="{9D8B030D-6E8A-4147-A177-3AD203B41FA5}">
                      <a16:colId xmlns:a16="http://schemas.microsoft.com/office/drawing/2014/main" val="3890508483"/>
                    </a:ext>
                  </a:extLst>
                </a:gridCol>
                <a:gridCol w="2032000">
                  <a:extLst>
                    <a:ext uri="{9D8B030D-6E8A-4147-A177-3AD203B41FA5}">
                      <a16:colId xmlns:a16="http://schemas.microsoft.com/office/drawing/2014/main" val="2159841801"/>
                    </a:ext>
                  </a:extLst>
                </a:gridCol>
              </a:tblGrid>
              <a:tr h="370840">
                <a:tc>
                  <a:txBody>
                    <a:bodyPr/>
                    <a:lstStyle/>
                    <a:p>
                      <a:r>
                        <a:rPr lang="en-US" dirty="0"/>
                        <a:t>Car Attributes</a:t>
                      </a:r>
                    </a:p>
                  </a:txBody>
                  <a:tcPr/>
                </a:tc>
                <a:tc>
                  <a:txBody>
                    <a:bodyPr/>
                    <a:lstStyle/>
                    <a:p>
                      <a:r>
                        <a:rPr lang="en-US" dirty="0"/>
                        <a:t>Info?  Options?</a:t>
                      </a:r>
                    </a:p>
                  </a:txBody>
                  <a:tcPr/>
                </a:tc>
                <a:tc>
                  <a:txBody>
                    <a:bodyPr/>
                    <a:lstStyle/>
                    <a:p>
                      <a:r>
                        <a:rPr lang="en-US" dirty="0"/>
                        <a:t>DB Data Type</a:t>
                      </a:r>
                    </a:p>
                  </a:txBody>
                  <a:tcPr/>
                </a:tc>
                <a:extLst>
                  <a:ext uri="{0D108BD9-81ED-4DB2-BD59-A6C34878D82A}">
                    <a16:rowId xmlns:a16="http://schemas.microsoft.com/office/drawing/2014/main" val="1550792235"/>
                  </a:ext>
                </a:extLst>
              </a:tr>
              <a:tr h="370840">
                <a:tc>
                  <a:txBody>
                    <a:bodyPr/>
                    <a:lstStyle/>
                    <a:p>
                      <a:r>
                        <a:rPr lang="en-US" dirty="0"/>
                        <a:t>Year (2018)</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306382382"/>
                  </a:ext>
                </a:extLst>
              </a:tr>
              <a:tr h="370840">
                <a:tc>
                  <a:txBody>
                    <a:bodyPr/>
                    <a:lstStyle/>
                    <a:p>
                      <a:r>
                        <a:rPr lang="en-US" dirty="0"/>
                        <a:t>Make (Honda)</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715623938"/>
                  </a:ext>
                </a:extLst>
              </a:tr>
              <a:tr h="370840">
                <a:tc>
                  <a:txBody>
                    <a:bodyPr/>
                    <a:lstStyle/>
                    <a:p>
                      <a:r>
                        <a:rPr lang="en-US" dirty="0"/>
                        <a:t>Model (Civic)</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72804726"/>
                  </a:ext>
                </a:extLst>
              </a:tr>
              <a:tr h="370840">
                <a:tc>
                  <a:txBody>
                    <a:bodyPr/>
                    <a:lstStyle/>
                    <a:p>
                      <a:r>
                        <a:rPr lang="en-US" dirty="0"/>
                        <a:t>Mileage (10273)</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684121562"/>
                  </a:ext>
                </a:extLst>
              </a:tr>
              <a:tr h="370840">
                <a:tc>
                  <a:txBody>
                    <a:bodyPr/>
                    <a:lstStyle/>
                    <a:p>
                      <a:r>
                        <a:rPr lang="en-US" dirty="0"/>
                        <a:t>Doors (2,3,4,5)</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0134949"/>
                  </a:ext>
                </a:extLst>
              </a:tr>
              <a:tr h="370840">
                <a:tc>
                  <a:txBody>
                    <a:bodyPr/>
                    <a:lstStyle/>
                    <a:p>
                      <a:r>
                        <a:rPr lang="en-US" dirty="0"/>
                        <a:t>Cylinders (4,6,8)</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564395678"/>
                  </a:ext>
                </a:extLst>
              </a:tr>
              <a:tr h="370840">
                <a:tc>
                  <a:txBody>
                    <a:bodyPr/>
                    <a:lstStyle/>
                    <a:p>
                      <a:r>
                        <a:rPr lang="en-US" dirty="0"/>
                        <a:t>Liters (1.6, 1.8, 2.2)</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93916951"/>
                  </a:ext>
                </a:extLst>
              </a:tr>
              <a:tr h="370840">
                <a:tc>
                  <a:txBody>
                    <a:bodyPr/>
                    <a:lstStyle/>
                    <a:p>
                      <a:r>
                        <a:rPr lang="en-US" dirty="0"/>
                        <a:t>Trans (Auto, Manual)</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95802393"/>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72033881"/>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94709094"/>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23219820"/>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40010381"/>
                  </a:ext>
                </a:extLst>
              </a:tr>
            </a:tbl>
          </a:graphicData>
        </a:graphic>
      </p:graphicFrame>
      <p:sp>
        <p:nvSpPr>
          <p:cNvPr id="9" name="TextBox 8">
            <a:extLst>
              <a:ext uri="{FF2B5EF4-FFF2-40B4-BE49-F238E27FC236}">
                <a16:creationId xmlns:a16="http://schemas.microsoft.com/office/drawing/2014/main" id="{7D2674F9-BF94-4524-85E8-9D29DCC52C70}"/>
              </a:ext>
            </a:extLst>
          </p:cNvPr>
          <p:cNvSpPr txBox="1"/>
          <p:nvPr/>
        </p:nvSpPr>
        <p:spPr>
          <a:xfrm>
            <a:off x="457200" y="457200"/>
            <a:ext cx="8305800" cy="707886"/>
          </a:xfrm>
          <a:prstGeom prst="rect">
            <a:avLst/>
          </a:prstGeom>
          <a:noFill/>
        </p:spPr>
        <p:txBody>
          <a:bodyPr wrap="square" rtlCol="0">
            <a:spAutoFit/>
          </a:bodyPr>
          <a:lstStyle/>
          <a:p>
            <a:pPr algn="ctr"/>
            <a:r>
              <a:rPr lang="en-US" sz="2000" b="1" dirty="0"/>
              <a:t>Brainstorming our Cars Table</a:t>
            </a:r>
          </a:p>
          <a:p>
            <a:pPr algn="ctr"/>
            <a:r>
              <a:rPr lang="en-US" sz="2000" b="1" dirty="0"/>
              <a:t>What attributes would you be interested in when looking for a Car?</a:t>
            </a:r>
          </a:p>
        </p:txBody>
      </p:sp>
    </p:spTree>
    <p:extLst>
      <p:ext uri="{BB962C8B-B14F-4D97-AF65-F5344CB8AC3E}">
        <p14:creationId xmlns:p14="http://schemas.microsoft.com/office/powerpoint/2010/main" val="3075210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12E52435-9275-43F6-874D-D351F9D29447}"/>
              </a:ext>
            </a:extLst>
          </p:cNvPr>
          <p:cNvGraphicFramePr>
            <a:graphicFrameLocks noGrp="1"/>
          </p:cNvGraphicFramePr>
          <p:nvPr>
            <p:extLst>
              <p:ext uri="{D42A27DB-BD31-4B8C-83A1-F6EECF244321}">
                <p14:modId xmlns:p14="http://schemas.microsoft.com/office/powerpoint/2010/main" val="973372306"/>
              </p:ext>
            </p:extLst>
          </p:nvPr>
        </p:nvGraphicFramePr>
        <p:xfrm>
          <a:off x="1524000" y="1447800"/>
          <a:ext cx="6096000" cy="48209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336349721"/>
                    </a:ext>
                  </a:extLst>
                </a:gridCol>
                <a:gridCol w="1625600">
                  <a:extLst>
                    <a:ext uri="{9D8B030D-6E8A-4147-A177-3AD203B41FA5}">
                      <a16:colId xmlns:a16="http://schemas.microsoft.com/office/drawing/2014/main" val="3890508483"/>
                    </a:ext>
                  </a:extLst>
                </a:gridCol>
                <a:gridCol w="2032000">
                  <a:extLst>
                    <a:ext uri="{9D8B030D-6E8A-4147-A177-3AD203B41FA5}">
                      <a16:colId xmlns:a16="http://schemas.microsoft.com/office/drawing/2014/main" val="2159841801"/>
                    </a:ext>
                  </a:extLst>
                </a:gridCol>
              </a:tblGrid>
              <a:tr h="370840">
                <a:tc>
                  <a:txBody>
                    <a:bodyPr/>
                    <a:lstStyle/>
                    <a:p>
                      <a:r>
                        <a:rPr lang="en-US" dirty="0"/>
                        <a:t>Car Attributes</a:t>
                      </a:r>
                    </a:p>
                  </a:txBody>
                  <a:tcPr/>
                </a:tc>
                <a:tc>
                  <a:txBody>
                    <a:bodyPr/>
                    <a:lstStyle/>
                    <a:p>
                      <a:r>
                        <a:rPr lang="en-US" dirty="0"/>
                        <a:t>Info?  Options?</a:t>
                      </a:r>
                    </a:p>
                  </a:txBody>
                  <a:tcPr/>
                </a:tc>
                <a:tc>
                  <a:txBody>
                    <a:bodyPr/>
                    <a:lstStyle/>
                    <a:p>
                      <a:r>
                        <a:rPr lang="en-US" dirty="0"/>
                        <a:t>DB Data Type</a:t>
                      </a:r>
                    </a:p>
                  </a:txBody>
                  <a:tcPr/>
                </a:tc>
                <a:extLst>
                  <a:ext uri="{0D108BD9-81ED-4DB2-BD59-A6C34878D82A}">
                    <a16:rowId xmlns:a16="http://schemas.microsoft.com/office/drawing/2014/main" val="1550792235"/>
                  </a:ext>
                </a:extLst>
              </a:tr>
              <a:tr h="370840">
                <a:tc>
                  <a:txBody>
                    <a:bodyPr/>
                    <a:lstStyle/>
                    <a:p>
                      <a:r>
                        <a:rPr lang="en-US" dirty="0"/>
                        <a:t>Year (2018)</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306382382"/>
                  </a:ext>
                </a:extLst>
              </a:tr>
              <a:tr h="370840">
                <a:tc>
                  <a:txBody>
                    <a:bodyPr/>
                    <a:lstStyle/>
                    <a:p>
                      <a:r>
                        <a:rPr lang="en-US" dirty="0"/>
                        <a:t>Make (Honda)</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715623938"/>
                  </a:ext>
                </a:extLst>
              </a:tr>
              <a:tr h="370840">
                <a:tc>
                  <a:txBody>
                    <a:bodyPr/>
                    <a:lstStyle/>
                    <a:p>
                      <a:r>
                        <a:rPr lang="en-US" dirty="0"/>
                        <a:t>Model (Civic)</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72804726"/>
                  </a:ext>
                </a:extLst>
              </a:tr>
              <a:tr h="370840">
                <a:tc>
                  <a:txBody>
                    <a:bodyPr/>
                    <a:lstStyle/>
                    <a:p>
                      <a:r>
                        <a:rPr lang="en-US" dirty="0"/>
                        <a:t>Mileage (10273)</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684121562"/>
                  </a:ext>
                </a:extLst>
              </a:tr>
              <a:tr h="370840">
                <a:tc>
                  <a:txBody>
                    <a:bodyPr/>
                    <a:lstStyle/>
                    <a:p>
                      <a:r>
                        <a:rPr lang="en-US" dirty="0"/>
                        <a:t>Doors (2,3,4,5)</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0134949"/>
                  </a:ext>
                </a:extLst>
              </a:tr>
              <a:tr h="370840">
                <a:tc>
                  <a:txBody>
                    <a:bodyPr/>
                    <a:lstStyle/>
                    <a:p>
                      <a:r>
                        <a:rPr lang="en-US" dirty="0"/>
                        <a:t>Cylinders (4,6,8)</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564395678"/>
                  </a:ext>
                </a:extLst>
              </a:tr>
              <a:tr h="370840">
                <a:tc>
                  <a:txBody>
                    <a:bodyPr/>
                    <a:lstStyle/>
                    <a:p>
                      <a:r>
                        <a:rPr lang="en-US" dirty="0"/>
                        <a:t>Liters (1.6, 1.8, 2.2)</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93916951"/>
                  </a:ext>
                </a:extLst>
              </a:tr>
              <a:tr h="370840">
                <a:tc>
                  <a:txBody>
                    <a:bodyPr/>
                    <a:lstStyle/>
                    <a:p>
                      <a:r>
                        <a:rPr lang="en-US" dirty="0"/>
                        <a:t>Trans (Auto, Manual)</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95802393"/>
                  </a:ext>
                </a:extLst>
              </a:tr>
              <a:tr h="370840">
                <a:tc>
                  <a:txBody>
                    <a:bodyPr/>
                    <a:lstStyle/>
                    <a:p>
                      <a:r>
                        <a:rPr lang="en-US" dirty="0"/>
                        <a:t>VIN</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72033881"/>
                  </a:ext>
                </a:extLst>
              </a:tr>
              <a:tr h="370840">
                <a:tc>
                  <a:txBody>
                    <a:bodyPr/>
                    <a:lstStyle/>
                    <a:p>
                      <a:r>
                        <a:rPr lang="en-US" dirty="0" err="1"/>
                        <a:t>Car_ID</a:t>
                      </a:r>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94709094"/>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23219820"/>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40010381"/>
                  </a:ext>
                </a:extLst>
              </a:tr>
            </a:tbl>
          </a:graphicData>
        </a:graphic>
      </p:graphicFrame>
      <p:sp>
        <p:nvSpPr>
          <p:cNvPr id="9" name="TextBox 8">
            <a:extLst>
              <a:ext uri="{FF2B5EF4-FFF2-40B4-BE49-F238E27FC236}">
                <a16:creationId xmlns:a16="http://schemas.microsoft.com/office/drawing/2014/main" id="{7D2674F9-BF94-4524-85E8-9D29DCC52C70}"/>
              </a:ext>
            </a:extLst>
          </p:cNvPr>
          <p:cNvSpPr txBox="1"/>
          <p:nvPr/>
        </p:nvSpPr>
        <p:spPr>
          <a:xfrm>
            <a:off x="457200" y="457200"/>
            <a:ext cx="8305800" cy="707886"/>
          </a:xfrm>
          <a:prstGeom prst="rect">
            <a:avLst/>
          </a:prstGeom>
          <a:noFill/>
        </p:spPr>
        <p:txBody>
          <a:bodyPr wrap="square" rtlCol="0">
            <a:spAutoFit/>
          </a:bodyPr>
          <a:lstStyle/>
          <a:p>
            <a:pPr algn="ctr"/>
            <a:r>
              <a:rPr lang="en-US" sz="2000" b="1" dirty="0"/>
              <a:t>Brainstorming our Cars Table</a:t>
            </a:r>
          </a:p>
          <a:p>
            <a:pPr algn="ctr"/>
            <a:r>
              <a:rPr lang="en-US" sz="2000" b="1" dirty="0"/>
              <a:t>What attributes would you be interested in when looking for a Car?</a:t>
            </a:r>
          </a:p>
        </p:txBody>
      </p:sp>
    </p:spTree>
    <p:extLst>
      <p:ext uri="{BB962C8B-B14F-4D97-AF65-F5344CB8AC3E}">
        <p14:creationId xmlns:p14="http://schemas.microsoft.com/office/powerpoint/2010/main" val="4141851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endParaRPr lang="en-US" sz="1400">
              <a:latin typeface="Times New Roman" pitchFamily="18" charset="0"/>
            </a:endParaRPr>
          </a:p>
          <a:p>
            <a:pPr algn="r">
              <a:defRPr/>
            </a:pPr>
            <a:r>
              <a:rPr lang="en-US"/>
              <a:t>Slide </a:t>
            </a:r>
            <a:fld id="{02A37264-ED5F-43C9-8616-04A728B45B8A}" type="slidenum">
              <a:rPr lang="en-US" smtClean="0"/>
              <a:pPr algn="r">
                <a:defRPr/>
              </a:pPr>
              <a:t>2</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712634542"/>
              </p:ext>
            </p:extLst>
          </p:nvPr>
        </p:nvGraphicFramePr>
        <p:xfrm>
          <a:off x="914400" y="685800"/>
          <a:ext cx="7105650" cy="4627563"/>
        </p:xfrm>
        <a:graphic>
          <a:graphicData uri="http://schemas.openxmlformats.org/presentationml/2006/ole">
            <mc:AlternateContent xmlns:mc="http://schemas.openxmlformats.org/markup-compatibility/2006">
              <mc:Choice xmlns:v="urn:schemas-microsoft-com:vml" Requires="v">
                <p:oleObj spid="_x0000_s41034" name="Document" r:id="rId3" imgW="7361398" imgH="4789528" progId="Word.Document.12">
                  <p:embed/>
                </p:oleObj>
              </mc:Choice>
              <mc:Fallback>
                <p:oleObj name="Document" r:id="rId3" imgW="7361398" imgH="4789528" progId="Word.Document.12">
                  <p:embed/>
                  <p:pic>
                    <p:nvPicPr>
                      <p:cNvPr id="0" name=""/>
                      <p:cNvPicPr>
                        <a:picLocks noChangeAspect="1" noChangeArrowheads="1"/>
                      </p:cNvPicPr>
                      <p:nvPr/>
                    </p:nvPicPr>
                    <p:blipFill>
                      <a:blip r:embed="rId4"/>
                      <a:srcRect/>
                      <a:stretch>
                        <a:fillRect/>
                      </a:stretch>
                    </p:blipFill>
                    <p:spPr bwMode="auto">
                      <a:xfrm>
                        <a:off x="914400" y="685800"/>
                        <a:ext cx="7105650" cy="4627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66585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12E52435-9275-43F6-874D-D351F9D29447}"/>
              </a:ext>
            </a:extLst>
          </p:cNvPr>
          <p:cNvGraphicFramePr>
            <a:graphicFrameLocks noGrp="1"/>
          </p:cNvGraphicFramePr>
          <p:nvPr>
            <p:extLst>
              <p:ext uri="{D42A27DB-BD31-4B8C-83A1-F6EECF244321}">
                <p14:modId xmlns:p14="http://schemas.microsoft.com/office/powerpoint/2010/main" val="4103859883"/>
              </p:ext>
            </p:extLst>
          </p:nvPr>
        </p:nvGraphicFramePr>
        <p:xfrm>
          <a:off x="1524000" y="1447800"/>
          <a:ext cx="6096000" cy="48209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336349721"/>
                    </a:ext>
                  </a:extLst>
                </a:gridCol>
                <a:gridCol w="1625600">
                  <a:extLst>
                    <a:ext uri="{9D8B030D-6E8A-4147-A177-3AD203B41FA5}">
                      <a16:colId xmlns:a16="http://schemas.microsoft.com/office/drawing/2014/main" val="3890508483"/>
                    </a:ext>
                  </a:extLst>
                </a:gridCol>
                <a:gridCol w="2032000">
                  <a:extLst>
                    <a:ext uri="{9D8B030D-6E8A-4147-A177-3AD203B41FA5}">
                      <a16:colId xmlns:a16="http://schemas.microsoft.com/office/drawing/2014/main" val="2159841801"/>
                    </a:ext>
                  </a:extLst>
                </a:gridCol>
              </a:tblGrid>
              <a:tr h="370840">
                <a:tc>
                  <a:txBody>
                    <a:bodyPr/>
                    <a:lstStyle/>
                    <a:p>
                      <a:r>
                        <a:rPr lang="en-US" dirty="0"/>
                        <a:t>Car Attributes</a:t>
                      </a:r>
                    </a:p>
                  </a:txBody>
                  <a:tcPr/>
                </a:tc>
                <a:tc>
                  <a:txBody>
                    <a:bodyPr/>
                    <a:lstStyle/>
                    <a:p>
                      <a:r>
                        <a:rPr lang="en-US" dirty="0"/>
                        <a:t>Info?  Options?</a:t>
                      </a:r>
                    </a:p>
                  </a:txBody>
                  <a:tcPr/>
                </a:tc>
                <a:tc>
                  <a:txBody>
                    <a:bodyPr/>
                    <a:lstStyle/>
                    <a:p>
                      <a:r>
                        <a:rPr lang="en-US" dirty="0"/>
                        <a:t>DB Data Type</a:t>
                      </a:r>
                    </a:p>
                  </a:txBody>
                  <a:tcPr/>
                </a:tc>
                <a:extLst>
                  <a:ext uri="{0D108BD9-81ED-4DB2-BD59-A6C34878D82A}">
                    <a16:rowId xmlns:a16="http://schemas.microsoft.com/office/drawing/2014/main" val="1550792235"/>
                  </a:ext>
                </a:extLst>
              </a:tr>
              <a:tr h="370840">
                <a:tc>
                  <a:txBody>
                    <a:bodyPr/>
                    <a:lstStyle/>
                    <a:p>
                      <a:r>
                        <a:rPr lang="en-US" dirty="0"/>
                        <a:t>Year (2018)</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306382382"/>
                  </a:ext>
                </a:extLst>
              </a:tr>
              <a:tr h="370840">
                <a:tc>
                  <a:txBody>
                    <a:bodyPr/>
                    <a:lstStyle/>
                    <a:p>
                      <a:r>
                        <a:rPr lang="en-US" dirty="0"/>
                        <a:t>Make (Honda)</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715623938"/>
                  </a:ext>
                </a:extLst>
              </a:tr>
              <a:tr h="370840">
                <a:tc>
                  <a:txBody>
                    <a:bodyPr/>
                    <a:lstStyle/>
                    <a:p>
                      <a:r>
                        <a:rPr lang="en-US" dirty="0"/>
                        <a:t>Model (Civic)</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72804726"/>
                  </a:ext>
                </a:extLst>
              </a:tr>
              <a:tr h="370840">
                <a:tc>
                  <a:txBody>
                    <a:bodyPr/>
                    <a:lstStyle/>
                    <a:p>
                      <a:r>
                        <a:rPr lang="en-US" dirty="0"/>
                        <a:t>Mileage (10273)</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684121562"/>
                  </a:ext>
                </a:extLst>
              </a:tr>
              <a:tr h="370840">
                <a:tc>
                  <a:txBody>
                    <a:bodyPr/>
                    <a:lstStyle/>
                    <a:p>
                      <a:r>
                        <a:rPr lang="en-US" dirty="0"/>
                        <a:t>Doors (2,3,4,5)</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0134949"/>
                  </a:ext>
                </a:extLst>
              </a:tr>
              <a:tr h="370840">
                <a:tc>
                  <a:txBody>
                    <a:bodyPr/>
                    <a:lstStyle/>
                    <a:p>
                      <a:r>
                        <a:rPr lang="en-US" dirty="0"/>
                        <a:t>Cylinders (4,6,8)</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564395678"/>
                  </a:ext>
                </a:extLst>
              </a:tr>
              <a:tr h="370840">
                <a:tc>
                  <a:txBody>
                    <a:bodyPr/>
                    <a:lstStyle/>
                    <a:p>
                      <a:r>
                        <a:rPr lang="en-US" dirty="0"/>
                        <a:t>Liters (1.6, 1.8, 2.2)</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93916951"/>
                  </a:ext>
                </a:extLst>
              </a:tr>
              <a:tr h="370840">
                <a:tc>
                  <a:txBody>
                    <a:bodyPr/>
                    <a:lstStyle/>
                    <a:p>
                      <a:r>
                        <a:rPr lang="en-US" dirty="0"/>
                        <a:t>Trans (Auto, Manual)</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95802393"/>
                  </a:ext>
                </a:extLst>
              </a:tr>
              <a:tr h="370840">
                <a:tc>
                  <a:txBody>
                    <a:bodyPr/>
                    <a:lstStyle/>
                    <a:p>
                      <a:r>
                        <a:rPr lang="en-US" dirty="0"/>
                        <a:t>VIN</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72033881"/>
                  </a:ext>
                </a:extLst>
              </a:tr>
              <a:tr h="370840">
                <a:tc>
                  <a:txBody>
                    <a:bodyPr/>
                    <a:lstStyle/>
                    <a:p>
                      <a:r>
                        <a:rPr lang="en-US" dirty="0" err="1"/>
                        <a:t>Car_ID</a:t>
                      </a:r>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94709094"/>
                  </a:ext>
                </a:extLst>
              </a:tr>
              <a:tr h="370840">
                <a:tc>
                  <a:txBody>
                    <a:bodyPr/>
                    <a:lstStyle/>
                    <a:p>
                      <a:r>
                        <a:rPr lang="en-US" dirty="0"/>
                        <a:t>Price</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23219820"/>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40010381"/>
                  </a:ext>
                </a:extLst>
              </a:tr>
            </a:tbl>
          </a:graphicData>
        </a:graphic>
      </p:graphicFrame>
      <p:sp>
        <p:nvSpPr>
          <p:cNvPr id="9" name="TextBox 8">
            <a:extLst>
              <a:ext uri="{FF2B5EF4-FFF2-40B4-BE49-F238E27FC236}">
                <a16:creationId xmlns:a16="http://schemas.microsoft.com/office/drawing/2014/main" id="{7D2674F9-BF94-4524-85E8-9D29DCC52C70}"/>
              </a:ext>
            </a:extLst>
          </p:cNvPr>
          <p:cNvSpPr txBox="1"/>
          <p:nvPr/>
        </p:nvSpPr>
        <p:spPr>
          <a:xfrm>
            <a:off x="457200" y="457200"/>
            <a:ext cx="8305800" cy="707886"/>
          </a:xfrm>
          <a:prstGeom prst="rect">
            <a:avLst/>
          </a:prstGeom>
          <a:noFill/>
        </p:spPr>
        <p:txBody>
          <a:bodyPr wrap="square" rtlCol="0">
            <a:spAutoFit/>
          </a:bodyPr>
          <a:lstStyle/>
          <a:p>
            <a:pPr algn="ctr"/>
            <a:r>
              <a:rPr lang="en-US" sz="2000" b="1" dirty="0"/>
              <a:t>Brainstorming our Cars Table</a:t>
            </a:r>
          </a:p>
          <a:p>
            <a:pPr algn="ctr"/>
            <a:r>
              <a:rPr lang="en-US" sz="2000" b="1" dirty="0"/>
              <a:t>What attributes would you be interested in when looking for a Car?</a:t>
            </a:r>
          </a:p>
        </p:txBody>
      </p:sp>
    </p:spTree>
    <p:extLst>
      <p:ext uri="{BB962C8B-B14F-4D97-AF65-F5344CB8AC3E}">
        <p14:creationId xmlns:p14="http://schemas.microsoft.com/office/powerpoint/2010/main" val="2299226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12E52435-9275-43F6-874D-D351F9D29447}"/>
              </a:ext>
            </a:extLst>
          </p:cNvPr>
          <p:cNvGraphicFramePr>
            <a:graphicFrameLocks noGrp="1"/>
          </p:cNvGraphicFramePr>
          <p:nvPr>
            <p:extLst>
              <p:ext uri="{D42A27DB-BD31-4B8C-83A1-F6EECF244321}">
                <p14:modId xmlns:p14="http://schemas.microsoft.com/office/powerpoint/2010/main" val="3579567219"/>
              </p:ext>
            </p:extLst>
          </p:nvPr>
        </p:nvGraphicFramePr>
        <p:xfrm>
          <a:off x="1562100" y="1165086"/>
          <a:ext cx="6096000" cy="535940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336349721"/>
                    </a:ext>
                  </a:extLst>
                </a:gridCol>
                <a:gridCol w="1625600">
                  <a:extLst>
                    <a:ext uri="{9D8B030D-6E8A-4147-A177-3AD203B41FA5}">
                      <a16:colId xmlns:a16="http://schemas.microsoft.com/office/drawing/2014/main" val="3890508483"/>
                    </a:ext>
                  </a:extLst>
                </a:gridCol>
                <a:gridCol w="2032000">
                  <a:extLst>
                    <a:ext uri="{9D8B030D-6E8A-4147-A177-3AD203B41FA5}">
                      <a16:colId xmlns:a16="http://schemas.microsoft.com/office/drawing/2014/main" val="2159841801"/>
                    </a:ext>
                  </a:extLst>
                </a:gridCol>
              </a:tblGrid>
              <a:tr h="370840">
                <a:tc>
                  <a:txBody>
                    <a:bodyPr/>
                    <a:lstStyle/>
                    <a:p>
                      <a:r>
                        <a:rPr lang="en-US" dirty="0"/>
                        <a:t>Car Attributes</a:t>
                      </a:r>
                    </a:p>
                  </a:txBody>
                  <a:tcPr/>
                </a:tc>
                <a:tc>
                  <a:txBody>
                    <a:bodyPr/>
                    <a:lstStyle/>
                    <a:p>
                      <a:r>
                        <a:rPr lang="en-US" dirty="0"/>
                        <a:t>Info?  Options?</a:t>
                      </a:r>
                    </a:p>
                  </a:txBody>
                  <a:tcPr/>
                </a:tc>
                <a:tc>
                  <a:txBody>
                    <a:bodyPr/>
                    <a:lstStyle/>
                    <a:p>
                      <a:r>
                        <a:rPr lang="en-US" dirty="0"/>
                        <a:t>DB Data Type</a:t>
                      </a:r>
                    </a:p>
                  </a:txBody>
                  <a:tcPr/>
                </a:tc>
                <a:extLst>
                  <a:ext uri="{0D108BD9-81ED-4DB2-BD59-A6C34878D82A}">
                    <a16:rowId xmlns:a16="http://schemas.microsoft.com/office/drawing/2014/main" val="1550792235"/>
                  </a:ext>
                </a:extLst>
              </a:tr>
              <a:tr h="370840">
                <a:tc>
                  <a:txBody>
                    <a:bodyPr/>
                    <a:lstStyle/>
                    <a:p>
                      <a:r>
                        <a:rPr lang="en-US" dirty="0"/>
                        <a:t>Year (2018)</a:t>
                      </a:r>
                    </a:p>
                  </a:txBody>
                  <a:tcPr/>
                </a:tc>
                <a:tc>
                  <a:txBody>
                    <a:bodyPr/>
                    <a:lstStyle/>
                    <a:p>
                      <a:r>
                        <a:rPr lang="en-US" dirty="0"/>
                        <a:t>A Year, maybe a  date</a:t>
                      </a:r>
                    </a:p>
                  </a:txBody>
                  <a:tcPr/>
                </a:tc>
                <a:tc>
                  <a:txBody>
                    <a:bodyPr/>
                    <a:lstStyle/>
                    <a:p>
                      <a:endParaRPr lang="en-US"/>
                    </a:p>
                  </a:txBody>
                  <a:tcPr/>
                </a:tc>
                <a:extLst>
                  <a:ext uri="{0D108BD9-81ED-4DB2-BD59-A6C34878D82A}">
                    <a16:rowId xmlns:a16="http://schemas.microsoft.com/office/drawing/2014/main" val="2306382382"/>
                  </a:ext>
                </a:extLst>
              </a:tr>
              <a:tr h="370840">
                <a:tc>
                  <a:txBody>
                    <a:bodyPr/>
                    <a:lstStyle/>
                    <a:p>
                      <a:r>
                        <a:rPr lang="en-US" dirty="0"/>
                        <a:t>Make (Honda)</a:t>
                      </a:r>
                    </a:p>
                  </a:txBody>
                  <a:tcPr/>
                </a:tc>
                <a:tc>
                  <a:txBody>
                    <a:bodyPr/>
                    <a:lstStyle/>
                    <a:p>
                      <a:r>
                        <a:rPr lang="en-US" dirty="0"/>
                        <a:t>String of text</a:t>
                      </a:r>
                    </a:p>
                  </a:txBody>
                  <a:tcPr/>
                </a:tc>
                <a:tc>
                  <a:txBody>
                    <a:bodyPr/>
                    <a:lstStyle/>
                    <a:p>
                      <a:endParaRPr lang="en-US"/>
                    </a:p>
                  </a:txBody>
                  <a:tcPr/>
                </a:tc>
                <a:extLst>
                  <a:ext uri="{0D108BD9-81ED-4DB2-BD59-A6C34878D82A}">
                    <a16:rowId xmlns:a16="http://schemas.microsoft.com/office/drawing/2014/main" val="1715623938"/>
                  </a:ext>
                </a:extLst>
              </a:tr>
              <a:tr h="370840">
                <a:tc>
                  <a:txBody>
                    <a:bodyPr/>
                    <a:lstStyle/>
                    <a:p>
                      <a:r>
                        <a:rPr lang="en-US" dirty="0"/>
                        <a:t>Model (Civic)</a:t>
                      </a:r>
                    </a:p>
                  </a:txBody>
                  <a:tcPr/>
                </a:tc>
                <a:tc>
                  <a:txBody>
                    <a:bodyPr/>
                    <a:lstStyle/>
                    <a:p>
                      <a:r>
                        <a:rPr lang="en-US" dirty="0"/>
                        <a:t>String of text</a:t>
                      </a:r>
                    </a:p>
                  </a:txBody>
                  <a:tcPr/>
                </a:tc>
                <a:tc>
                  <a:txBody>
                    <a:bodyPr/>
                    <a:lstStyle/>
                    <a:p>
                      <a:endParaRPr lang="en-US"/>
                    </a:p>
                  </a:txBody>
                  <a:tcPr/>
                </a:tc>
                <a:extLst>
                  <a:ext uri="{0D108BD9-81ED-4DB2-BD59-A6C34878D82A}">
                    <a16:rowId xmlns:a16="http://schemas.microsoft.com/office/drawing/2014/main" val="1572804726"/>
                  </a:ext>
                </a:extLst>
              </a:tr>
              <a:tr h="370840">
                <a:tc>
                  <a:txBody>
                    <a:bodyPr/>
                    <a:lstStyle/>
                    <a:p>
                      <a:r>
                        <a:rPr lang="en-US" dirty="0"/>
                        <a:t>Mileage (10273)</a:t>
                      </a:r>
                    </a:p>
                  </a:txBody>
                  <a:tcPr/>
                </a:tc>
                <a:tc>
                  <a:txBody>
                    <a:bodyPr/>
                    <a:lstStyle/>
                    <a:p>
                      <a:r>
                        <a:rPr lang="en-US" dirty="0"/>
                        <a:t>A large integer</a:t>
                      </a:r>
                    </a:p>
                  </a:txBody>
                  <a:tcPr/>
                </a:tc>
                <a:tc>
                  <a:txBody>
                    <a:bodyPr/>
                    <a:lstStyle/>
                    <a:p>
                      <a:endParaRPr lang="en-US"/>
                    </a:p>
                  </a:txBody>
                  <a:tcPr/>
                </a:tc>
                <a:extLst>
                  <a:ext uri="{0D108BD9-81ED-4DB2-BD59-A6C34878D82A}">
                    <a16:rowId xmlns:a16="http://schemas.microsoft.com/office/drawing/2014/main" val="684121562"/>
                  </a:ext>
                </a:extLst>
              </a:tr>
              <a:tr h="370840">
                <a:tc>
                  <a:txBody>
                    <a:bodyPr/>
                    <a:lstStyle/>
                    <a:p>
                      <a:r>
                        <a:rPr lang="en-US" dirty="0"/>
                        <a:t>Doors (2,3,4,5)</a:t>
                      </a:r>
                    </a:p>
                  </a:txBody>
                  <a:tcPr/>
                </a:tc>
                <a:tc>
                  <a:txBody>
                    <a:bodyPr/>
                    <a:lstStyle/>
                    <a:p>
                      <a:r>
                        <a:rPr lang="en-US" dirty="0"/>
                        <a:t>A small integer</a:t>
                      </a:r>
                    </a:p>
                  </a:txBody>
                  <a:tcPr/>
                </a:tc>
                <a:tc>
                  <a:txBody>
                    <a:bodyPr/>
                    <a:lstStyle/>
                    <a:p>
                      <a:endParaRPr lang="en-US"/>
                    </a:p>
                  </a:txBody>
                  <a:tcPr/>
                </a:tc>
                <a:extLst>
                  <a:ext uri="{0D108BD9-81ED-4DB2-BD59-A6C34878D82A}">
                    <a16:rowId xmlns:a16="http://schemas.microsoft.com/office/drawing/2014/main" val="110134949"/>
                  </a:ext>
                </a:extLst>
              </a:tr>
              <a:tr h="370840">
                <a:tc>
                  <a:txBody>
                    <a:bodyPr/>
                    <a:lstStyle/>
                    <a:p>
                      <a:r>
                        <a:rPr lang="en-US" dirty="0"/>
                        <a:t>Cylinders (4,6,8)</a:t>
                      </a:r>
                    </a:p>
                  </a:txBody>
                  <a:tcPr/>
                </a:tc>
                <a:tc>
                  <a:txBody>
                    <a:bodyPr/>
                    <a:lstStyle/>
                    <a:p>
                      <a:r>
                        <a:rPr lang="en-US" dirty="0"/>
                        <a:t>???</a:t>
                      </a:r>
                    </a:p>
                  </a:txBody>
                  <a:tcPr/>
                </a:tc>
                <a:tc>
                  <a:txBody>
                    <a:bodyPr/>
                    <a:lstStyle/>
                    <a:p>
                      <a:endParaRPr lang="en-US" dirty="0"/>
                    </a:p>
                  </a:txBody>
                  <a:tcPr/>
                </a:tc>
                <a:extLst>
                  <a:ext uri="{0D108BD9-81ED-4DB2-BD59-A6C34878D82A}">
                    <a16:rowId xmlns:a16="http://schemas.microsoft.com/office/drawing/2014/main" val="564395678"/>
                  </a:ext>
                </a:extLst>
              </a:tr>
              <a:tr h="370840">
                <a:tc>
                  <a:txBody>
                    <a:bodyPr/>
                    <a:lstStyle/>
                    <a:p>
                      <a:r>
                        <a:rPr lang="en-US" dirty="0"/>
                        <a:t>Liters (1.6, 1.8, 2.2)</a:t>
                      </a:r>
                    </a:p>
                  </a:txBody>
                  <a:tcPr/>
                </a:tc>
                <a:tc>
                  <a:txBody>
                    <a:bodyPr/>
                    <a:lstStyle/>
                    <a:p>
                      <a:r>
                        <a:rPr lang="en-US" dirty="0"/>
                        <a:t>Float</a:t>
                      </a:r>
                    </a:p>
                  </a:txBody>
                  <a:tcPr/>
                </a:tc>
                <a:tc>
                  <a:txBody>
                    <a:bodyPr/>
                    <a:lstStyle/>
                    <a:p>
                      <a:endParaRPr lang="en-US" dirty="0"/>
                    </a:p>
                  </a:txBody>
                  <a:tcPr/>
                </a:tc>
                <a:extLst>
                  <a:ext uri="{0D108BD9-81ED-4DB2-BD59-A6C34878D82A}">
                    <a16:rowId xmlns:a16="http://schemas.microsoft.com/office/drawing/2014/main" val="4293916951"/>
                  </a:ext>
                </a:extLst>
              </a:tr>
              <a:tr h="370840">
                <a:tc>
                  <a:txBody>
                    <a:bodyPr/>
                    <a:lstStyle/>
                    <a:p>
                      <a:r>
                        <a:rPr lang="en-US" dirty="0"/>
                        <a:t>Trans (Auto, Manual)</a:t>
                      </a:r>
                    </a:p>
                  </a:txBody>
                  <a:tcPr/>
                </a:tc>
                <a:tc>
                  <a:txBody>
                    <a:bodyPr/>
                    <a:lstStyle/>
                    <a:p>
                      <a:r>
                        <a:rPr lang="en-US" dirty="0"/>
                        <a:t>Character A/M</a:t>
                      </a:r>
                    </a:p>
                  </a:txBody>
                  <a:tcPr/>
                </a:tc>
                <a:tc>
                  <a:txBody>
                    <a:bodyPr/>
                    <a:lstStyle/>
                    <a:p>
                      <a:endParaRPr lang="en-US" dirty="0"/>
                    </a:p>
                  </a:txBody>
                  <a:tcPr/>
                </a:tc>
                <a:extLst>
                  <a:ext uri="{0D108BD9-81ED-4DB2-BD59-A6C34878D82A}">
                    <a16:rowId xmlns:a16="http://schemas.microsoft.com/office/drawing/2014/main" val="1895802393"/>
                  </a:ext>
                </a:extLst>
              </a:tr>
              <a:tr h="370840">
                <a:tc>
                  <a:txBody>
                    <a:bodyPr/>
                    <a:lstStyle/>
                    <a:p>
                      <a:r>
                        <a:rPr lang="en-US" dirty="0"/>
                        <a:t>VIN</a:t>
                      </a:r>
                    </a:p>
                  </a:txBody>
                  <a:tcPr/>
                </a:tc>
                <a:tc>
                  <a:txBody>
                    <a:bodyPr/>
                    <a:lstStyle/>
                    <a:p>
                      <a:r>
                        <a:rPr lang="en-US" dirty="0"/>
                        <a:t>???</a:t>
                      </a:r>
                    </a:p>
                  </a:txBody>
                  <a:tcPr/>
                </a:tc>
                <a:tc>
                  <a:txBody>
                    <a:bodyPr/>
                    <a:lstStyle/>
                    <a:p>
                      <a:endParaRPr lang="en-US" dirty="0"/>
                    </a:p>
                  </a:txBody>
                  <a:tcPr/>
                </a:tc>
                <a:extLst>
                  <a:ext uri="{0D108BD9-81ED-4DB2-BD59-A6C34878D82A}">
                    <a16:rowId xmlns:a16="http://schemas.microsoft.com/office/drawing/2014/main" val="3372033881"/>
                  </a:ext>
                </a:extLst>
              </a:tr>
              <a:tr h="370840">
                <a:tc>
                  <a:txBody>
                    <a:bodyPr/>
                    <a:lstStyle/>
                    <a:p>
                      <a:r>
                        <a:rPr lang="en-US" dirty="0" err="1"/>
                        <a:t>Car_ID</a:t>
                      </a:r>
                      <a:endParaRPr lang="en-US" dirty="0"/>
                    </a:p>
                  </a:txBody>
                  <a:tcPr/>
                </a:tc>
                <a:tc>
                  <a:txBody>
                    <a:bodyPr/>
                    <a:lstStyle/>
                    <a:p>
                      <a:r>
                        <a:rPr lang="en-US" dirty="0"/>
                        <a:t>Large integer/key</a:t>
                      </a:r>
                    </a:p>
                  </a:txBody>
                  <a:tcPr/>
                </a:tc>
                <a:tc>
                  <a:txBody>
                    <a:bodyPr/>
                    <a:lstStyle/>
                    <a:p>
                      <a:endParaRPr lang="en-US" dirty="0"/>
                    </a:p>
                  </a:txBody>
                  <a:tcPr/>
                </a:tc>
                <a:extLst>
                  <a:ext uri="{0D108BD9-81ED-4DB2-BD59-A6C34878D82A}">
                    <a16:rowId xmlns:a16="http://schemas.microsoft.com/office/drawing/2014/main" val="2794709094"/>
                  </a:ext>
                </a:extLst>
              </a:tr>
              <a:tr h="370840">
                <a:tc>
                  <a:txBody>
                    <a:bodyPr/>
                    <a:lstStyle/>
                    <a:p>
                      <a:r>
                        <a:rPr lang="en-US" dirty="0"/>
                        <a:t>Price</a:t>
                      </a:r>
                    </a:p>
                  </a:txBody>
                  <a:tcPr/>
                </a:tc>
                <a:tc>
                  <a:txBody>
                    <a:bodyPr/>
                    <a:lstStyle/>
                    <a:p>
                      <a:r>
                        <a:rPr lang="en-US" dirty="0"/>
                        <a:t>???</a:t>
                      </a:r>
                    </a:p>
                  </a:txBody>
                  <a:tcPr/>
                </a:tc>
                <a:tc>
                  <a:txBody>
                    <a:bodyPr/>
                    <a:lstStyle/>
                    <a:p>
                      <a:endParaRPr lang="en-US" dirty="0"/>
                    </a:p>
                  </a:txBody>
                  <a:tcPr/>
                </a:tc>
                <a:extLst>
                  <a:ext uri="{0D108BD9-81ED-4DB2-BD59-A6C34878D82A}">
                    <a16:rowId xmlns:a16="http://schemas.microsoft.com/office/drawing/2014/main" val="1423219820"/>
                  </a:ext>
                </a:extLst>
              </a:tr>
              <a:tr h="370840">
                <a:tc>
                  <a:txBody>
                    <a:bodyPr/>
                    <a:lstStyle/>
                    <a:p>
                      <a:r>
                        <a:rPr lang="en-US" b="1" dirty="0"/>
                        <a:t>Active</a:t>
                      </a:r>
                    </a:p>
                  </a:txBody>
                  <a:tcPr/>
                </a:tc>
                <a:tc>
                  <a:txBody>
                    <a:bodyPr/>
                    <a:lstStyle/>
                    <a:p>
                      <a:r>
                        <a:rPr lang="en-US" dirty="0"/>
                        <a:t>Y/N or T/F</a:t>
                      </a:r>
                    </a:p>
                  </a:txBody>
                  <a:tcPr/>
                </a:tc>
                <a:tc>
                  <a:txBody>
                    <a:bodyPr/>
                    <a:lstStyle/>
                    <a:p>
                      <a:endParaRPr lang="en-US" dirty="0"/>
                    </a:p>
                  </a:txBody>
                  <a:tcPr/>
                </a:tc>
                <a:extLst>
                  <a:ext uri="{0D108BD9-81ED-4DB2-BD59-A6C34878D82A}">
                    <a16:rowId xmlns:a16="http://schemas.microsoft.com/office/drawing/2014/main" val="1640010381"/>
                  </a:ext>
                </a:extLst>
              </a:tr>
            </a:tbl>
          </a:graphicData>
        </a:graphic>
      </p:graphicFrame>
      <p:sp>
        <p:nvSpPr>
          <p:cNvPr id="9" name="TextBox 8">
            <a:extLst>
              <a:ext uri="{FF2B5EF4-FFF2-40B4-BE49-F238E27FC236}">
                <a16:creationId xmlns:a16="http://schemas.microsoft.com/office/drawing/2014/main" id="{7D2674F9-BF94-4524-85E8-9D29DCC52C70}"/>
              </a:ext>
            </a:extLst>
          </p:cNvPr>
          <p:cNvSpPr txBox="1"/>
          <p:nvPr/>
        </p:nvSpPr>
        <p:spPr>
          <a:xfrm>
            <a:off x="457200" y="457200"/>
            <a:ext cx="8305800" cy="707886"/>
          </a:xfrm>
          <a:prstGeom prst="rect">
            <a:avLst/>
          </a:prstGeom>
          <a:noFill/>
        </p:spPr>
        <p:txBody>
          <a:bodyPr wrap="square" rtlCol="0">
            <a:spAutoFit/>
          </a:bodyPr>
          <a:lstStyle/>
          <a:p>
            <a:pPr algn="ctr"/>
            <a:r>
              <a:rPr lang="en-US" sz="2000" b="1" dirty="0"/>
              <a:t>Brainstorming our Cars Table</a:t>
            </a:r>
          </a:p>
          <a:p>
            <a:pPr algn="ctr"/>
            <a:r>
              <a:rPr lang="en-US" sz="2000" b="1" dirty="0"/>
              <a:t>What attributes would you be interested in when looking for a Car?</a:t>
            </a:r>
          </a:p>
        </p:txBody>
      </p:sp>
    </p:spTree>
    <p:extLst>
      <p:ext uri="{BB962C8B-B14F-4D97-AF65-F5344CB8AC3E}">
        <p14:creationId xmlns:p14="http://schemas.microsoft.com/office/powerpoint/2010/main" val="3052949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12E52435-9275-43F6-874D-D351F9D29447}"/>
              </a:ext>
            </a:extLst>
          </p:cNvPr>
          <p:cNvGraphicFramePr>
            <a:graphicFrameLocks noGrp="1"/>
          </p:cNvGraphicFramePr>
          <p:nvPr>
            <p:extLst>
              <p:ext uri="{D42A27DB-BD31-4B8C-83A1-F6EECF244321}">
                <p14:modId xmlns:p14="http://schemas.microsoft.com/office/powerpoint/2010/main" val="1174937900"/>
              </p:ext>
            </p:extLst>
          </p:nvPr>
        </p:nvGraphicFramePr>
        <p:xfrm>
          <a:off x="1295400" y="1165086"/>
          <a:ext cx="6858000" cy="509016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336349721"/>
                    </a:ext>
                  </a:extLst>
                </a:gridCol>
                <a:gridCol w="2438400">
                  <a:extLst>
                    <a:ext uri="{9D8B030D-6E8A-4147-A177-3AD203B41FA5}">
                      <a16:colId xmlns:a16="http://schemas.microsoft.com/office/drawing/2014/main" val="3890508483"/>
                    </a:ext>
                  </a:extLst>
                </a:gridCol>
                <a:gridCol w="2057400">
                  <a:extLst>
                    <a:ext uri="{9D8B030D-6E8A-4147-A177-3AD203B41FA5}">
                      <a16:colId xmlns:a16="http://schemas.microsoft.com/office/drawing/2014/main" val="2159841801"/>
                    </a:ext>
                  </a:extLst>
                </a:gridCol>
              </a:tblGrid>
              <a:tr h="370840">
                <a:tc>
                  <a:txBody>
                    <a:bodyPr/>
                    <a:lstStyle/>
                    <a:p>
                      <a:r>
                        <a:rPr lang="en-US" dirty="0"/>
                        <a:t>Car Attributes</a:t>
                      </a:r>
                    </a:p>
                  </a:txBody>
                  <a:tcPr/>
                </a:tc>
                <a:tc>
                  <a:txBody>
                    <a:bodyPr/>
                    <a:lstStyle/>
                    <a:p>
                      <a:r>
                        <a:rPr lang="en-US" dirty="0"/>
                        <a:t>Info?  Options?</a:t>
                      </a:r>
                    </a:p>
                  </a:txBody>
                  <a:tcPr/>
                </a:tc>
                <a:tc>
                  <a:txBody>
                    <a:bodyPr/>
                    <a:lstStyle/>
                    <a:p>
                      <a:r>
                        <a:rPr lang="en-US" dirty="0"/>
                        <a:t>DB Data Type</a:t>
                      </a:r>
                    </a:p>
                  </a:txBody>
                  <a:tcPr/>
                </a:tc>
                <a:extLst>
                  <a:ext uri="{0D108BD9-81ED-4DB2-BD59-A6C34878D82A}">
                    <a16:rowId xmlns:a16="http://schemas.microsoft.com/office/drawing/2014/main" val="1550792235"/>
                  </a:ext>
                </a:extLst>
              </a:tr>
              <a:tr h="370840">
                <a:tc>
                  <a:txBody>
                    <a:bodyPr/>
                    <a:lstStyle/>
                    <a:p>
                      <a:r>
                        <a:rPr lang="en-US" dirty="0"/>
                        <a:t>Year (2018)</a:t>
                      </a:r>
                    </a:p>
                  </a:txBody>
                  <a:tcPr/>
                </a:tc>
                <a:tc>
                  <a:txBody>
                    <a:bodyPr/>
                    <a:lstStyle/>
                    <a:p>
                      <a:r>
                        <a:rPr lang="en-US" dirty="0"/>
                        <a:t>A Year, maybe a  date</a:t>
                      </a:r>
                    </a:p>
                  </a:txBody>
                  <a:tcPr/>
                </a:tc>
                <a:tc>
                  <a:txBody>
                    <a:bodyPr/>
                    <a:lstStyle/>
                    <a:p>
                      <a:r>
                        <a:rPr lang="en-US" dirty="0" err="1"/>
                        <a:t>DateTime</a:t>
                      </a:r>
                      <a:endParaRPr lang="en-US" dirty="0"/>
                    </a:p>
                    <a:p>
                      <a:r>
                        <a:rPr lang="en-US" dirty="0"/>
                        <a:t>(9/1/????)</a:t>
                      </a:r>
                    </a:p>
                  </a:txBody>
                  <a:tcPr/>
                </a:tc>
                <a:extLst>
                  <a:ext uri="{0D108BD9-81ED-4DB2-BD59-A6C34878D82A}">
                    <a16:rowId xmlns:a16="http://schemas.microsoft.com/office/drawing/2014/main" val="2306382382"/>
                  </a:ext>
                </a:extLst>
              </a:tr>
              <a:tr h="370840">
                <a:tc>
                  <a:txBody>
                    <a:bodyPr/>
                    <a:lstStyle/>
                    <a:p>
                      <a:r>
                        <a:rPr lang="en-US" dirty="0"/>
                        <a:t>Make (Honda)</a:t>
                      </a:r>
                    </a:p>
                  </a:txBody>
                  <a:tcPr/>
                </a:tc>
                <a:tc>
                  <a:txBody>
                    <a:bodyPr/>
                    <a:lstStyle/>
                    <a:p>
                      <a:r>
                        <a:rPr lang="en-US" dirty="0"/>
                        <a:t>String of text</a:t>
                      </a:r>
                    </a:p>
                  </a:txBody>
                  <a:tcPr/>
                </a:tc>
                <a:tc>
                  <a:txBody>
                    <a:bodyPr/>
                    <a:lstStyle/>
                    <a:p>
                      <a:r>
                        <a:rPr lang="en-US" dirty="0" err="1"/>
                        <a:t>NVarChar</a:t>
                      </a:r>
                      <a:r>
                        <a:rPr lang="en-US" dirty="0"/>
                        <a:t>(20)</a:t>
                      </a:r>
                    </a:p>
                  </a:txBody>
                  <a:tcPr/>
                </a:tc>
                <a:extLst>
                  <a:ext uri="{0D108BD9-81ED-4DB2-BD59-A6C34878D82A}">
                    <a16:rowId xmlns:a16="http://schemas.microsoft.com/office/drawing/2014/main" val="1715623938"/>
                  </a:ext>
                </a:extLst>
              </a:tr>
              <a:tr h="370840">
                <a:tc>
                  <a:txBody>
                    <a:bodyPr/>
                    <a:lstStyle/>
                    <a:p>
                      <a:r>
                        <a:rPr lang="en-US" dirty="0"/>
                        <a:t>Model (Civic)</a:t>
                      </a:r>
                    </a:p>
                  </a:txBody>
                  <a:tcPr/>
                </a:tc>
                <a:tc>
                  <a:txBody>
                    <a:bodyPr/>
                    <a:lstStyle/>
                    <a:p>
                      <a:r>
                        <a:rPr lang="en-US" dirty="0"/>
                        <a:t>String of text</a:t>
                      </a:r>
                    </a:p>
                  </a:txBody>
                  <a:tcPr/>
                </a:tc>
                <a:tc>
                  <a:txBody>
                    <a:bodyPr/>
                    <a:lstStyle/>
                    <a:p>
                      <a:r>
                        <a:rPr lang="en-US" dirty="0"/>
                        <a:t>???</a:t>
                      </a:r>
                    </a:p>
                  </a:txBody>
                  <a:tcPr/>
                </a:tc>
                <a:extLst>
                  <a:ext uri="{0D108BD9-81ED-4DB2-BD59-A6C34878D82A}">
                    <a16:rowId xmlns:a16="http://schemas.microsoft.com/office/drawing/2014/main" val="1572804726"/>
                  </a:ext>
                </a:extLst>
              </a:tr>
              <a:tr h="370840">
                <a:tc>
                  <a:txBody>
                    <a:bodyPr/>
                    <a:lstStyle/>
                    <a:p>
                      <a:r>
                        <a:rPr lang="en-US" dirty="0"/>
                        <a:t>Mileage (10273)</a:t>
                      </a:r>
                    </a:p>
                  </a:txBody>
                  <a:tcPr/>
                </a:tc>
                <a:tc>
                  <a:txBody>
                    <a:bodyPr/>
                    <a:lstStyle/>
                    <a:p>
                      <a:r>
                        <a:rPr lang="en-US" dirty="0"/>
                        <a:t>A large integer</a:t>
                      </a:r>
                    </a:p>
                  </a:txBody>
                  <a:tcPr/>
                </a:tc>
                <a:tc>
                  <a:txBody>
                    <a:bodyPr/>
                    <a:lstStyle/>
                    <a:p>
                      <a:r>
                        <a:rPr lang="en-US" dirty="0"/>
                        <a:t>Big Int</a:t>
                      </a:r>
                    </a:p>
                  </a:txBody>
                  <a:tcPr/>
                </a:tc>
                <a:extLst>
                  <a:ext uri="{0D108BD9-81ED-4DB2-BD59-A6C34878D82A}">
                    <a16:rowId xmlns:a16="http://schemas.microsoft.com/office/drawing/2014/main" val="684121562"/>
                  </a:ext>
                </a:extLst>
              </a:tr>
              <a:tr h="370840">
                <a:tc>
                  <a:txBody>
                    <a:bodyPr/>
                    <a:lstStyle/>
                    <a:p>
                      <a:r>
                        <a:rPr lang="en-US" dirty="0"/>
                        <a:t>Doors (2,3,4,5)</a:t>
                      </a:r>
                    </a:p>
                  </a:txBody>
                  <a:tcPr/>
                </a:tc>
                <a:tc>
                  <a:txBody>
                    <a:bodyPr/>
                    <a:lstStyle/>
                    <a:p>
                      <a:r>
                        <a:rPr lang="en-US" dirty="0"/>
                        <a:t>A small integer</a:t>
                      </a:r>
                    </a:p>
                  </a:txBody>
                  <a:tcPr/>
                </a:tc>
                <a:tc>
                  <a:txBody>
                    <a:bodyPr/>
                    <a:lstStyle/>
                    <a:p>
                      <a:r>
                        <a:rPr lang="en-US" dirty="0"/>
                        <a:t>???</a:t>
                      </a:r>
                    </a:p>
                  </a:txBody>
                  <a:tcPr/>
                </a:tc>
                <a:extLst>
                  <a:ext uri="{0D108BD9-81ED-4DB2-BD59-A6C34878D82A}">
                    <a16:rowId xmlns:a16="http://schemas.microsoft.com/office/drawing/2014/main" val="110134949"/>
                  </a:ext>
                </a:extLst>
              </a:tr>
              <a:tr h="370840">
                <a:tc>
                  <a:txBody>
                    <a:bodyPr/>
                    <a:lstStyle/>
                    <a:p>
                      <a:r>
                        <a:rPr lang="en-US" dirty="0"/>
                        <a:t>Cylinders (4,6,8)</a:t>
                      </a:r>
                    </a:p>
                  </a:txBody>
                  <a:tcPr/>
                </a:tc>
                <a:tc>
                  <a:txBody>
                    <a:bodyPr/>
                    <a:lstStyle/>
                    <a:p>
                      <a:r>
                        <a:rPr lang="en-US" b="1" dirty="0"/>
                        <a:t>A small integer</a:t>
                      </a:r>
                    </a:p>
                  </a:txBody>
                  <a:tcPr/>
                </a:tc>
                <a:tc>
                  <a:txBody>
                    <a:bodyPr/>
                    <a:lstStyle/>
                    <a:p>
                      <a:r>
                        <a:rPr lang="en-US" dirty="0"/>
                        <a:t>Int</a:t>
                      </a:r>
                    </a:p>
                  </a:txBody>
                  <a:tcPr/>
                </a:tc>
                <a:extLst>
                  <a:ext uri="{0D108BD9-81ED-4DB2-BD59-A6C34878D82A}">
                    <a16:rowId xmlns:a16="http://schemas.microsoft.com/office/drawing/2014/main" val="564395678"/>
                  </a:ext>
                </a:extLst>
              </a:tr>
              <a:tr h="370840">
                <a:tc>
                  <a:txBody>
                    <a:bodyPr/>
                    <a:lstStyle/>
                    <a:p>
                      <a:r>
                        <a:rPr lang="en-US" dirty="0"/>
                        <a:t>Liters (1.6, 1.8, 2.2)</a:t>
                      </a:r>
                    </a:p>
                  </a:txBody>
                  <a:tcPr/>
                </a:tc>
                <a:tc>
                  <a:txBody>
                    <a:bodyPr/>
                    <a:lstStyle/>
                    <a:p>
                      <a:r>
                        <a:rPr lang="en-US" dirty="0"/>
                        <a:t>Real Number</a:t>
                      </a:r>
                    </a:p>
                  </a:txBody>
                  <a:tcPr/>
                </a:tc>
                <a:tc>
                  <a:txBody>
                    <a:bodyPr/>
                    <a:lstStyle/>
                    <a:p>
                      <a:r>
                        <a:rPr lang="en-US" dirty="0"/>
                        <a:t>Float</a:t>
                      </a:r>
                    </a:p>
                  </a:txBody>
                  <a:tcPr/>
                </a:tc>
                <a:extLst>
                  <a:ext uri="{0D108BD9-81ED-4DB2-BD59-A6C34878D82A}">
                    <a16:rowId xmlns:a16="http://schemas.microsoft.com/office/drawing/2014/main" val="4293916951"/>
                  </a:ext>
                </a:extLst>
              </a:tr>
              <a:tr h="370840">
                <a:tc>
                  <a:txBody>
                    <a:bodyPr/>
                    <a:lstStyle/>
                    <a:p>
                      <a:r>
                        <a:rPr lang="en-US" dirty="0"/>
                        <a:t>Trans (Auto, Manual)</a:t>
                      </a:r>
                    </a:p>
                  </a:txBody>
                  <a:tcPr/>
                </a:tc>
                <a:tc>
                  <a:txBody>
                    <a:bodyPr/>
                    <a:lstStyle/>
                    <a:p>
                      <a:r>
                        <a:rPr lang="en-US" dirty="0"/>
                        <a:t>String Auto/Manual</a:t>
                      </a:r>
                    </a:p>
                  </a:txBody>
                  <a:tcPr/>
                </a:tc>
                <a:tc>
                  <a:txBody>
                    <a:bodyPr/>
                    <a:lstStyle/>
                    <a:p>
                      <a:r>
                        <a:rPr lang="en-US" dirty="0"/>
                        <a:t>???</a:t>
                      </a:r>
                    </a:p>
                  </a:txBody>
                  <a:tcPr/>
                </a:tc>
                <a:extLst>
                  <a:ext uri="{0D108BD9-81ED-4DB2-BD59-A6C34878D82A}">
                    <a16:rowId xmlns:a16="http://schemas.microsoft.com/office/drawing/2014/main" val="1895802393"/>
                  </a:ext>
                </a:extLst>
              </a:tr>
              <a:tr h="370840">
                <a:tc>
                  <a:txBody>
                    <a:bodyPr/>
                    <a:lstStyle/>
                    <a:p>
                      <a:r>
                        <a:rPr lang="en-US" dirty="0"/>
                        <a:t>VIN</a:t>
                      </a:r>
                    </a:p>
                  </a:txBody>
                  <a:tcPr/>
                </a:tc>
                <a:tc>
                  <a:txBody>
                    <a:bodyPr/>
                    <a:lstStyle/>
                    <a:p>
                      <a:r>
                        <a:rPr lang="en-US" b="1" dirty="0"/>
                        <a:t>String of Text</a:t>
                      </a:r>
                    </a:p>
                  </a:txBody>
                  <a:tcPr/>
                </a:tc>
                <a:tc>
                  <a:txBody>
                    <a:bodyPr/>
                    <a:lstStyle/>
                    <a:p>
                      <a:r>
                        <a:rPr lang="en-US" dirty="0"/>
                        <a:t>???</a:t>
                      </a:r>
                    </a:p>
                  </a:txBody>
                  <a:tcPr/>
                </a:tc>
                <a:extLst>
                  <a:ext uri="{0D108BD9-81ED-4DB2-BD59-A6C34878D82A}">
                    <a16:rowId xmlns:a16="http://schemas.microsoft.com/office/drawing/2014/main" val="3372033881"/>
                  </a:ext>
                </a:extLst>
              </a:tr>
              <a:tr h="370840">
                <a:tc>
                  <a:txBody>
                    <a:bodyPr/>
                    <a:lstStyle/>
                    <a:p>
                      <a:r>
                        <a:rPr lang="en-US" dirty="0" err="1"/>
                        <a:t>Car_ID</a:t>
                      </a:r>
                      <a:endParaRPr lang="en-US" dirty="0"/>
                    </a:p>
                  </a:txBody>
                  <a:tcPr/>
                </a:tc>
                <a:tc>
                  <a:txBody>
                    <a:bodyPr/>
                    <a:lstStyle/>
                    <a:p>
                      <a:r>
                        <a:rPr lang="en-US" dirty="0"/>
                        <a:t>Large integer/key</a:t>
                      </a:r>
                    </a:p>
                  </a:txBody>
                  <a:tcPr/>
                </a:tc>
                <a:tc>
                  <a:txBody>
                    <a:bodyPr/>
                    <a:lstStyle/>
                    <a:p>
                      <a:r>
                        <a:rPr lang="en-US" dirty="0"/>
                        <a:t>???</a:t>
                      </a:r>
                    </a:p>
                  </a:txBody>
                  <a:tcPr/>
                </a:tc>
                <a:extLst>
                  <a:ext uri="{0D108BD9-81ED-4DB2-BD59-A6C34878D82A}">
                    <a16:rowId xmlns:a16="http://schemas.microsoft.com/office/drawing/2014/main" val="2794709094"/>
                  </a:ext>
                </a:extLst>
              </a:tr>
              <a:tr h="370840">
                <a:tc>
                  <a:txBody>
                    <a:bodyPr/>
                    <a:lstStyle/>
                    <a:p>
                      <a:r>
                        <a:rPr lang="en-US" dirty="0"/>
                        <a:t>Price</a:t>
                      </a:r>
                    </a:p>
                  </a:txBody>
                  <a:tcPr/>
                </a:tc>
                <a:tc>
                  <a:txBody>
                    <a:bodyPr/>
                    <a:lstStyle/>
                    <a:p>
                      <a:r>
                        <a:rPr lang="en-US" b="1" dirty="0"/>
                        <a:t>Real number</a:t>
                      </a:r>
                    </a:p>
                  </a:txBody>
                  <a:tcPr/>
                </a:tc>
                <a:tc>
                  <a:txBody>
                    <a:bodyPr/>
                    <a:lstStyle/>
                    <a:p>
                      <a:r>
                        <a:rPr lang="en-US" dirty="0"/>
                        <a:t>???</a:t>
                      </a:r>
                    </a:p>
                  </a:txBody>
                  <a:tcPr/>
                </a:tc>
                <a:extLst>
                  <a:ext uri="{0D108BD9-81ED-4DB2-BD59-A6C34878D82A}">
                    <a16:rowId xmlns:a16="http://schemas.microsoft.com/office/drawing/2014/main" val="1423219820"/>
                  </a:ext>
                </a:extLst>
              </a:tr>
              <a:tr h="370840">
                <a:tc>
                  <a:txBody>
                    <a:bodyPr/>
                    <a:lstStyle/>
                    <a:p>
                      <a:r>
                        <a:rPr lang="en-US" b="0" dirty="0"/>
                        <a:t>Active</a:t>
                      </a:r>
                    </a:p>
                  </a:txBody>
                  <a:tcPr/>
                </a:tc>
                <a:tc>
                  <a:txBody>
                    <a:bodyPr/>
                    <a:lstStyle/>
                    <a:p>
                      <a:r>
                        <a:rPr lang="en-US" dirty="0"/>
                        <a:t>Y/N or T/F</a:t>
                      </a:r>
                    </a:p>
                  </a:txBody>
                  <a:tcPr/>
                </a:tc>
                <a:tc>
                  <a:txBody>
                    <a:bodyPr/>
                    <a:lstStyle/>
                    <a:p>
                      <a:r>
                        <a:rPr lang="en-US" dirty="0"/>
                        <a:t>???</a:t>
                      </a:r>
                    </a:p>
                  </a:txBody>
                  <a:tcPr/>
                </a:tc>
                <a:extLst>
                  <a:ext uri="{0D108BD9-81ED-4DB2-BD59-A6C34878D82A}">
                    <a16:rowId xmlns:a16="http://schemas.microsoft.com/office/drawing/2014/main" val="1640010381"/>
                  </a:ext>
                </a:extLst>
              </a:tr>
            </a:tbl>
          </a:graphicData>
        </a:graphic>
      </p:graphicFrame>
      <p:sp>
        <p:nvSpPr>
          <p:cNvPr id="9" name="TextBox 8">
            <a:extLst>
              <a:ext uri="{FF2B5EF4-FFF2-40B4-BE49-F238E27FC236}">
                <a16:creationId xmlns:a16="http://schemas.microsoft.com/office/drawing/2014/main" id="{7D2674F9-BF94-4524-85E8-9D29DCC52C70}"/>
              </a:ext>
            </a:extLst>
          </p:cNvPr>
          <p:cNvSpPr txBox="1"/>
          <p:nvPr/>
        </p:nvSpPr>
        <p:spPr>
          <a:xfrm>
            <a:off x="457200" y="457200"/>
            <a:ext cx="8305800" cy="707886"/>
          </a:xfrm>
          <a:prstGeom prst="rect">
            <a:avLst/>
          </a:prstGeom>
          <a:noFill/>
        </p:spPr>
        <p:txBody>
          <a:bodyPr wrap="square" rtlCol="0">
            <a:spAutoFit/>
          </a:bodyPr>
          <a:lstStyle/>
          <a:p>
            <a:pPr algn="ctr"/>
            <a:r>
              <a:rPr lang="en-US" sz="2000" b="1" dirty="0"/>
              <a:t>Brainstorming our Cars Table</a:t>
            </a:r>
          </a:p>
          <a:p>
            <a:pPr algn="ctr"/>
            <a:r>
              <a:rPr lang="en-US" sz="2000" b="1" dirty="0"/>
              <a:t>What attributes would you be interested in when looking for a Car?</a:t>
            </a:r>
          </a:p>
        </p:txBody>
      </p:sp>
    </p:spTree>
    <p:extLst>
      <p:ext uri="{BB962C8B-B14F-4D97-AF65-F5344CB8AC3E}">
        <p14:creationId xmlns:p14="http://schemas.microsoft.com/office/powerpoint/2010/main" val="1845954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12E52435-9275-43F6-874D-D351F9D29447}"/>
              </a:ext>
            </a:extLst>
          </p:cNvPr>
          <p:cNvGraphicFramePr>
            <a:graphicFrameLocks noGrp="1"/>
          </p:cNvGraphicFramePr>
          <p:nvPr>
            <p:extLst>
              <p:ext uri="{D42A27DB-BD31-4B8C-83A1-F6EECF244321}">
                <p14:modId xmlns:p14="http://schemas.microsoft.com/office/powerpoint/2010/main" val="3405355474"/>
              </p:ext>
            </p:extLst>
          </p:nvPr>
        </p:nvGraphicFramePr>
        <p:xfrm>
          <a:off x="1295400" y="1165086"/>
          <a:ext cx="6858000" cy="509016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336349721"/>
                    </a:ext>
                  </a:extLst>
                </a:gridCol>
                <a:gridCol w="2438400">
                  <a:extLst>
                    <a:ext uri="{9D8B030D-6E8A-4147-A177-3AD203B41FA5}">
                      <a16:colId xmlns:a16="http://schemas.microsoft.com/office/drawing/2014/main" val="3890508483"/>
                    </a:ext>
                  </a:extLst>
                </a:gridCol>
                <a:gridCol w="2057400">
                  <a:extLst>
                    <a:ext uri="{9D8B030D-6E8A-4147-A177-3AD203B41FA5}">
                      <a16:colId xmlns:a16="http://schemas.microsoft.com/office/drawing/2014/main" val="2159841801"/>
                    </a:ext>
                  </a:extLst>
                </a:gridCol>
              </a:tblGrid>
              <a:tr h="370840">
                <a:tc>
                  <a:txBody>
                    <a:bodyPr/>
                    <a:lstStyle/>
                    <a:p>
                      <a:r>
                        <a:rPr lang="en-US" dirty="0"/>
                        <a:t>Car Attributes</a:t>
                      </a:r>
                    </a:p>
                  </a:txBody>
                  <a:tcPr/>
                </a:tc>
                <a:tc>
                  <a:txBody>
                    <a:bodyPr/>
                    <a:lstStyle/>
                    <a:p>
                      <a:r>
                        <a:rPr lang="en-US" dirty="0"/>
                        <a:t>Info?  Options?</a:t>
                      </a:r>
                    </a:p>
                  </a:txBody>
                  <a:tcPr/>
                </a:tc>
                <a:tc>
                  <a:txBody>
                    <a:bodyPr/>
                    <a:lstStyle/>
                    <a:p>
                      <a:r>
                        <a:rPr lang="en-US" dirty="0"/>
                        <a:t>DB Data Type</a:t>
                      </a:r>
                    </a:p>
                  </a:txBody>
                  <a:tcPr/>
                </a:tc>
                <a:extLst>
                  <a:ext uri="{0D108BD9-81ED-4DB2-BD59-A6C34878D82A}">
                    <a16:rowId xmlns:a16="http://schemas.microsoft.com/office/drawing/2014/main" val="1550792235"/>
                  </a:ext>
                </a:extLst>
              </a:tr>
              <a:tr h="370840">
                <a:tc>
                  <a:txBody>
                    <a:bodyPr/>
                    <a:lstStyle/>
                    <a:p>
                      <a:r>
                        <a:rPr lang="en-US" dirty="0"/>
                        <a:t>Year (2018)</a:t>
                      </a:r>
                    </a:p>
                  </a:txBody>
                  <a:tcPr/>
                </a:tc>
                <a:tc>
                  <a:txBody>
                    <a:bodyPr/>
                    <a:lstStyle/>
                    <a:p>
                      <a:r>
                        <a:rPr lang="en-US" dirty="0"/>
                        <a:t>A Year, maybe a  date</a:t>
                      </a:r>
                    </a:p>
                  </a:txBody>
                  <a:tcPr/>
                </a:tc>
                <a:tc>
                  <a:txBody>
                    <a:bodyPr/>
                    <a:lstStyle/>
                    <a:p>
                      <a:r>
                        <a:rPr lang="en-US" dirty="0" err="1"/>
                        <a:t>DateTime</a:t>
                      </a:r>
                      <a:endParaRPr lang="en-US" dirty="0"/>
                    </a:p>
                    <a:p>
                      <a:r>
                        <a:rPr lang="en-US" dirty="0"/>
                        <a:t>(9/1/????)</a:t>
                      </a:r>
                    </a:p>
                  </a:txBody>
                  <a:tcPr/>
                </a:tc>
                <a:extLst>
                  <a:ext uri="{0D108BD9-81ED-4DB2-BD59-A6C34878D82A}">
                    <a16:rowId xmlns:a16="http://schemas.microsoft.com/office/drawing/2014/main" val="2306382382"/>
                  </a:ext>
                </a:extLst>
              </a:tr>
              <a:tr h="370840">
                <a:tc>
                  <a:txBody>
                    <a:bodyPr/>
                    <a:lstStyle/>
                    <a:p>
                      <a:r>
                        <a:rPr lang="en-US" dirty="0"/>
                        <a:t>Make (Honda)</a:t>
                      </a:r>
                    </a:p>
                  </a:txBody>
                  <a:tcPr/>
                </a:tc>
                <a:tc>
                  <a:txBody>
                    <a:bodyPr/>
                    <a:lstStyle/>
                    <a:p>
                      <a:r>
                        <a:rPr lang="en-US" dirty="0"/>
                        <a:t>String of text</a:t>
                      </a:r>
                    </a:p>
                  </a:txBody>
                  <a:tcPr/>
                </a:tc>
                <a:tc>
                  <a:txBody>
                    <a:bodyPr/>
                    <a:lstStyle/>
                    <a:p>
                      <a:r>
                        <a:rPr lang="en-US" dirty="0" err="1"/>
                        <a:t>NVarChar</a:t>
                      </a:r>
                      <a:r>
                        <a:rPr lang="en-US" dirty="0"/>
                        <a:t>(20)</a:t>
                      </a:r>
                    </a:p>
                  </a:txBody>
                  <a:tcPr/>
                </a:tc>
                <a:extLst>
                  <a:ext uri="{0D108BD9-81ED-4DB2-BD59-A6C34878D82A}">
                    <a16:rowId xmlns:a16="http://schemas.microsoft.com/office/drawing/2014/main" val="1715623938"/>
                  </a:ext>
                </a:extLst>
              </a:tr>
              <a:tr h="370840">
                <a:tc>
                  <a:txBody>
                    <a:bodyPr/>
                    <a:lstStyle/>
                    <a:p>
                      <a:r>
                        <a:rPr lang="en-US" dirty="0"/>
                        <a:t>Model (Civic)</a:t>
                      </a:r>
                    </a:p>
                  </a:txBody>
                  <a:tcPr/>
                </a:tc>
                <a:tc>
                  <a:txBody>
                    <a:bodyPr/>
                    <a:lstStyle/>
                    <a:p>
                      <a:r>
                        <a:rPr lang="en-US" dirty="0"/>
                        <a:t>String of text</a:t>
                      </a:r>
                    </a:p>
                  </a:txBody>
                  <a:tcPr/>
                </a:tc>
                <a:tc>
                  <a:txBody>
                    <a:bodyPr/>
                    <a:lstStyle/>
                    <a:p>
                      <a:r>
                        <a:rPr lang="en-US" dirty="0" err="1"/>
                        <a:t>NVarChar</a:t>
                      </a:r>
                      <a:r>
                        <a:rPr lang="en-US" dirty="0"/>
                        <a:t>(20)</a:t>
                      </a:r>
                    </a:p>
                  </a:txBody>
                  <a:tcPr/>
                </a:tc>
                <a:extLst>
                  <a:ext uri="{0D108BD9-81ED-4DB2-BD59-A6C34878D82A}">
                    <a16:rowId xmlns:a16="http://schemas.microsoft.com/office/drawing/2014/main" val="1572804726"/>
                  </a:ext>
                </a:extLst>
              </a:tr>
              <a:tr h="370840">
                <a:tc>
                  <a:txBody>
                    <a:bodyPr/>
                    <a:lstStyle/>
                    <a:p>
                      <a:r>
                        <a:rPr lang="en-US" dirty="0"/>
                        <a:t>Mileage (10273)</a:t>
                      </a:r>
                    </a:p>
                  </a:txBody>
                  <a:tcPr/>
                </a:tc>
                <a:tc>
                  <a:txBody>
                    <a:bodyPr/>
                    <a:lstStyle/>
                    <a:p>
                      <a:r>
                        <a:rPr lang="en-US" dirty="0"/>
                        <a:t>A large integer</a:t>
                      </a:r>
                    </a:p>
                  </a:txBody>
                  <a:tcPr/>
                </a:tc>
                <a:tc>
                  <a:txBody>
                    <a:bodyPr/>
                    <a:lstStyle/>
                    <a:p>
                      <a:r>
                        <a:rPr lang="en-US" dirty="0"/>
                        <a:t>Big Int</a:t>
                      </a:r>
                    </a:p>
                  </a:txBody>
                  <a:tcPr/>
                </a:tc>
                <a:extLst>
                  <a:ext uri="{0D108BD9-81ED-4DB2-BD59-A6C34878D82A}">
                    <a16:rowId xmlns:a16="http://schemas.microsoft.com/office/drawing/2014/main" val="684121562"/>
                  </a:ext>
                </a:extLst>
              </a:tr>
              <a:tr h="370840">
                <a:tc>
                  <a:txBody>
                    <a:bodyPr/>
                    <a:lstStyle/>
                    <a:p>
                      <a:r>
                        <a:rPr lang="en-US" dirty="0"/>
                        <a:t>Doors (2,3,4,5)</a:t>
                      </a:r>
                    </a:p>
                  </a:txBody>
                  <a:tcPr/>
                </a:tc>
                <a:tc>
                  <a:txBody>
                    <a:bodyPr/>
                    <a:lstStyle/>
                    <a:p>
                      <a:r>
                        <a:rPr lang="en-US" dirty="0"/>
                        <a:t>A small integer</a:t>
                      </a:r>
                    </a:p>
                  </a:txBody>
                  <a:tcPr/>
                </a:tc>
                <a:tc>
                  <a:txBody>
                    <a:bodyPr/>
                    <a:lstStyle/>
                    <a:p>
                      <a:r>
                        <a:rPr lang="en-US" dirty="0"/>
                        <a:t>Int</a:t>
                      </a:r>
                    </a:p>
                  </a:txBody>
                  <a:tcPr/>
                </a:tc>
                <a:extLst>
                  <a:ext uri="{0D108BD9-81ED-4DB2-BD59-A6C34878D82A}">
                    <a16:rowId xmlns:a16="http://schemas.microsoft.com/office/drawing/2014/main" val="110134949"/>
                  </a:ext>
                </a:extLst>
              </a:tr>
              <a:tr h="370840">
                <a:tc>
                  <a:txBody>
                    <a:bodyPr/>
                    <a:lstStyle/>
                    <a:p>
                      <a:r>
                        <a:rPr lang="en-US" dirty="0"/>
                        <a:t>Cylinders (4,6,8)</a:t>
                      </a:r>
                    </a:p>
                  </a:txBody>
                  <a:tcPr/>
                </a:tc>
                <a:tc>
                  <a:txBody>
                    <a:bodyPr/>
                    <a:lstStyle/>
                    <a:p>
                      <a:r>
                        <a:rPr lang="en-US" b="1" dirty="0"/>
                        <a:t>A small integer</a:t>
                      </a:r>
                    </a:p>
                  </a:txBody>
                  <a:tcPr/>
                </a:tc>
                <a:tc>
                  <a:txBody>
                    <a:bodyPr/>
                    <a:lstStyle/>
                    <a:p>
                      <a:r>
                        <a:rPr lang="en-US" dirty="0"/>
                        <a:t>Int</a:t>
                      </a:r>
                    </a:p>
                  </a:txBody>
                  <a:tcPr/>
                </a:tc>
                <a:extLst>
                  <a:ext uri="{0D108BD9-81ED-4DB2-BD59-A6C34878D82A}">
                    <a16:rowId xmlns:a16="http://schemas.microsoft.com/office/drawing/2014/main" val="564395678"/>
                  </a:ext>
                </a:extLst>
              </a:tr>
              <a:tr h="370840">
                <a:tc>
                  <a:txBody>
                    <a:bodyPr/>
                    <a:lstStyle/>
                    <a:p>
                      <a:r>
                        <a:rPr lang="en-US" dirty="0"/>
                        <a:t>Liters (1.6, 1.8, 2.2)</a:t>
                      </a:r>
                    </a:p>
                  </a:txBody>
                  <a:tcPr/>
                </a:tc>
                <a:tc>
                  <a:txBody>
                    <a:bodyPr/>
                    <a:lstStyle/>
                    <a:p>
                      <a:r>
                        <a:rPr lang="en-US" dirty="0"/>
                        <a:t>Real Number</a:t>
                      </a:r>
                    </a:p>
                  </a:txBody>
                  <a:tcPr/>
                </a:tc>
                <a:tc>
                  <a:txBody>
                    <a:bodyPr/>
                    <a:lstStyle/>
                    <a:p>
                      <a:r>
                        <a:rPr lang="en-US" dirty="0"/>
                        <a:t>Float</a:t>
                      </a:r>
                    </a:p>
                  </a:txBody>
                  <a:tcPr/>
                </a:tc>
                <a:extLst>
                  <a:ext uri="{0D108BD9-81ED-4DB2-BD59-A6C34878D82A}">
                    <a16:rowId xmlns:a16="http://schemas.microsoft.com/office/drawing/2014/main" val="4293916951"/>
                  </a:ext>
                </a:extLst>
              </a:tr>
              <a:tr h="370840">
                <a:tc>
                  <a:txBody>
                    <a:bodyPr/>
                    <a:lstStyle/>
                    <a:p>
                      <a:r>
                        <a:rPr lang="en-US" dirty="0"/>
                        <a:t>Trans (Auto, Manual)</a:t>
                      </a:r>
                    </a:p>
                  </a:txBody>
                  <a:tcPr/>
                </a:tc>
                <a:tc>
                  <a:txBody>
                    <a:bodyPr/>
                    <a:lstStyle/>
                    <a:p>
                      <a:r>
                        <a:rPr lang="en-US" dirty="0"/>
                        <a:t>String Auto/Manual(6)</a:t>
                      </a:r>
                    </a:p>
                  </a:txBody>
                  <a:tcPr/>
                </a:tc>
                <a:tc>
                  <a:txBody>
                    <a:bodyPr/>
                    <a:lstStyle/>
                    <a:p>
                      <a:r>
                        <a:rPr lang="en-US" dirty="0" err="1"/>
                        <a:t>NVarChar</a:t>
                      </a:r>
                      <a:r>
                        <a:rPr lang="en-US" dirty="0"/>
                        <a:t>(6)</a:t>
                      </a:r>
                    </a:p>
                  </a:txBody>
                  <a:tcPr/>
                </a:tc>
                <a:extLst>
                  <a:ext uri="{0D108BD9-81ED-4DB2-BD59-A6C34878D82A}">
                    <a16:rowId xmlns:a16="http://schemas.microsoft.com/office/drawing/2014/main" val="1895802393"/>
                  </a:ext>
                </a:extLst>
              </a:tr>
              <a:tr h="370840">
                <a:tc>
                  <a:txBody>
                    <a:bodyPr/>
                    <a:lstStyle/>
                    <a:p>
                      <a:r>
                        <a:rPr lang="en-US" dirty="0"/>
                        <a:t>VIN</a:t>
                      </a:r>
                    </a:p>
                  </a:txBody>
                  <a:tcPr/>
                </a:tc>
                <a:tc>
                  <a:txBody>
                    <a:bodyPr/>
                    <a:lstStyle/>
                    <a:p>
                      <a:r>
                        <a:rPr lang="en-US" b="1" dirty="0"/>
                        <a:t>String of Text (17)</a:t>
                      </a:r>
                    </a:p>
                  </a:txBody>
                  <a:tcPr/>
                </a:tc>
                <a:tc>
                  <a:txBody>
                    <a:bodyPr/>
                    <a:lstStyle/>
                    <a:p>
                      <a:r>
                        <a:rPr lang="en-US" dirty="0" err="1"/>
                        <a:t>NVarChar</a:t>
                      </a:r>
                      <a:r>
                        <a:rPr lang="en-US" dirty="0"/>
                        <a:t>(17)</a:t>
                      </a:r>
                    </a:p>
                  </a:txBody>
                  <a:tcPr/>
                </a:tc>
                <a:extLst>
                  <a:ext uri="{0D108BD9-81ED-4DB2-BD59-A6C34878D82A}">
                    <a16:rowId xmlns:a16="http://schemas.microsoft.com/office/drawing/2014/main" val="3372033881"/>
                  </a:ext>
                </a:extLst>
              </a:tr>
              <a:tr h="370840">
                <a:tc>
                  <a:txBody>
                    <a:bodyPr/>
                    <a:lstStyle/>
                    <a:p>
                      <a:r>
                        <a:rPr lang="en-US" dirty="0" err="1"/>
                        <a:t>Car_ID</a:t>
                      </a:r>
                      <a:endParaRPr lang="en-US" dirty="0"/>
                    </a:p>
                  </a:txBody>
                  <a:tcPr/>
                </a:tc>
                <a:tc>
                  <a:txBody>
                    <a:bodyPr/>
                    <a:lstStyle/>
                    <a:p>
                      <a:r>
                        <a:rPr lang="en-US" dirty="0"/>
                        <a:t>Large integer/key</a:t>
                      </a:r>
                    </a:p>
                  </a:txBody>
                  <a:tcPr/>
                </a:tc>
                <a:tc>
                  <a:txBody>
                    <a:bodyPr/>
                    <a:lstStyle/>
                    <a:p>
                      <a:r>
                        <a:rPr lang="en-US" dirty="0" err="1"/>
                        <a:t>BigInt</a:t>
                      </a:r>
                      <a:r>
                        <a:rPr lang="en-US" dirty="0"/>
                        <a:t>, Identity, PK</a:t>
                      </a:r>
                    </a:p>
                  </a:txBody>
                  <a:tcPr/>
                </a:tc>
                <a:extLst>
                  <a:ext uri="{0D108BD9-81ED-4DB2-BD59-A6C34878D82A}">
                    <a16:rowId xmlns:a16="http://schemas.microsoft.com/office/drawing/2014/main" val="2794709094"/>
                  </a:ext>
                </a:extLst>
              </a:tr>
              <a:tr h="370840">
                <a:tc>
                  <a:txBody>
                    <a:bodyPr/>
                    <a:lstStyle/>
                    <a:p>
                      <a:r>
                        <a:rPr lang="en-US" dirty="0"/>
                        <a:t>Price</a:t>
                      </a:r>
                    </a:p>
                  </a:txBody>
                  <a:tcPr/>
                </a:tc>
                <a:tc>
                  <a:txBody>
                    <a:bodyPr/>
                    <a:lstStyle/>
                    <a:p>
                      <a:r>
                        <a:rPr lang="en-US" b="1" dirty="0"/>
                        <a:t>Real number</a:t>
                      </a:r>
                    </a:p>
                  </a:txBody>
                  <a:tcPr/>
                </a:tc>
                <a:tc>
                  <a:txBody>
                    <a:bodyPr/>
                    <a:lstStyle/>
                    <a:p>
                      <a:r>
                        <a:rPr lang="en-US" dirty="0"/>
                        <a:t>Float</a:t>
                      </a:r>
                    </a:p>
                  </a:txBody>
                  <a:tcPr/>
                </a:tc>
                <a:extLst>
                  <a:ext uri="{0D108BD9-81ED-4DB2-BD59-A6C34878D82A}">
                    <a16:rowId xmlns:a16="http://schemas.microsoft.com/office/drawing/2014/main" val="1423219820"/>
                  </a:ext>
                </a:extLst>
              </a:tr>
              <a:tr h="370840">
                <a:tc>
                  <a:txBody>
                    <a:bodyPr/>
                    <a:lstStyle/>
                    <a:p>
                      <a:r>
                        <a:rPr lang="en-US" b="0" dirty="0"/>
                        <a:t>Active</a:t>
                      </a:r>
                    </a:p>
                  </a:txBody>
                  <a:tcPr/>
                </a:tc>
                <a:tc>
                  <a:txBody>
                    <a:bodyPr/>
                    <a:lstStyle/>
                    <a:p>
                      <a:r>
                        <a:rPr lang="en-US" dirty="0"/>
                        <a:t>Y/N or T/F</a:t>
                      </a:r>
                    </a:p>
                  </a:txBody>
                  <a:tcPr/>
                </a:tc>
                <a:tc>
                  <a:txBody>
                    <a:bodyPr/>
                    <a:lstStyle/>
                    <a:p>
                      <a:r>
                        <a:rPr lang="en-US" dirty="0"/>
                        <a:t>Bit</a:t>
                      </a:r>
                    </a:p>
                  </a:txBody>
                  <a:tcPr/>
                </a:tc>
                <a:extLst>
                  <a:ext uri="{0D108BD9-81ED-4DB2-BD59-A6C34878D82A}">
                    <a16:rowId xmlns:a16="http://schemas.microsoft.com/office/drawing/2014/main" val="1640010381"/>
                  </a:ext>
                </a:extLst>
              </a:tr>
            </a:tbl>
          </a:graphicData>
        </a:graphic>
      </p:graphicFrame>
      <p:sp>
        <p:nvSpPr>
          <p:cNvPr id="9" name="TextBox 8">
            <a:extLst>
              <a:ext uri="{FF2B5EF4-FFF2-40B4-BE49-F238E27FC236}">
                <a16:creationId xmlns:a16="http://schemas.microsoft.com/office/drawing/2014/main" id="{7D2674F9-BF94-4524-85E8-9D29DCC52C70}"/>
              </a:ext>
            </a:extLst>
          </p:cNvPr>
          <p:cNvSpPr txBox="1"/>
          <p:nvPr/>
        </p:nvSpPr>
        <p:spPr>
          <a:xfrm>
            <a:off x="457200" y="457200"/>
            <a:ext cx="8305800" cy="707886"/>
          </a:xfrm>
          <a:prstGeom prst="rect">
            <a:avLst/>
          </a:prstGeom>
          <a:noFill/>
        </p:spPr>
        <p:txBody>
          <a:bodyPr wrap="square" rtlCol="0">
            <a:spAutoFit/>
          </a:bodyPr>
          <a:lstStyle/>
          <a:p>
            <a:pPr algn="ctr"/>
            <a:r>
              <a:rPr lang="en-US" sz="2000" b="1" dirty="0"/>
              <a:t>Brainstorming our Cars Table</a:t>
            </a:r>
          </a:p>
          <a:p>
            <a:pPr algn="ctr"/>
            <a:r>
              <a:rPr lang="en-US" sz="2000" b="1" dirty="0"/>
              <a:t>What attributes would you be interested in when looking for a Car?</a:t>
            </a:r>
          </a:p>
        </p:txBody>
      </p:sp>
    </p:spTree>
    <p:extLst>
      <p:ext uri="{BB962C8B-B14F-4D97-AF65-F5344CB8AC3E}">
        <p14:creationId xmlns:p14="http://schemas.microsoft.com/office/powerpoint/2010/main" val="588020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400"/>
          </a:p>
          <a:p>
            <a:pPr algn="r"/>
            <a:r>
              <a:rPr lang="en-US" sz="900">
                <a:latin typeface="Arial Narrow" pitchFamily="34" charset="0"/>
              </a:rPr>
              <a:t>Slide </a:t>
            </a:r>
            <a:fld id="{843DF86E-939F-4A0C-BDF1-CA7F9C55B479}" type="slidenum">
              <a:rPr lang="en-US" sz="900" smtClean="0">
                <a:latin typeface="Arial Narrow" pitchFamily="34" charset="0"/>
              </a:rPr>
              <a:pPr algn="r"/>
              <a:t>24</a:t>
            </a:fld>
            <a:endParaRPr lang="en-US" sz="900">
              <a:latin typeface="Arial Narrow"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094493490"/>
              </p:ext>
            </p:extLst>
          </p:nvPr>
        </p:nvGraphicFramePr>
        <p:xfrm>
          <a:off x="914400" y="685800"/>
          <a:ext cx="7854950" cy="4910138"/>
        </p:xfrm>
        <a:graphic>
          <a:graphicData uri="http://schemas.openxmlformats.org/presentationml/2006/ole">
            <mc:AlternateContent xmlns:mc="http://schemas.openxmlformats.org/markup-compatibility/2006">
              <mc:Choice xmlns:v="urn:schemas-microsoft-com:vml" Requires="v">
                <p:oleObj spid="_x0000_s60423" name="Document" r:id="rId4" imgW="7361398" imgH="4604197" progId="Word.Document.12">
                  <p:embed/>
                </p:oleObj>
              </mc:Choice>
              <mc:Fallback>
                <p:oleObj name="Document" r:id="rId4" imgW="7361398" imgH="4604197" progId="Word.Document.12">
                  <p:embed/>
                  <p:pic>
                    <p:nvPicPr>
                      <p:cNvPr id="2" name="Object 1"/>
                      <p:cNvPicPr>
                        <a:picLocks noChangeAspect="1" noChangeArrowheads="1"/>
                      </p:cNvPicPr>
                      <p:nvPr/>
                    </p:nvPicPr>
                    <p:blipFill>
                      <a:blip r:embed="rId5"/>
                      <a:srcRect/>
                      <a:stretch>
                        <a:fillRect/>
                      </a:stretch>
                    </p:blipFill>
                    <p:spPr bwMode="auto">
                      <a:xfrm>
                        <a:off x="914400" y="685800"/>
                        <a:ext cx="7854950" cy="4910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11461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1">
            <a:extLst>
              <a:ext uri="{FF2B5EF4-FFF2-40B4-BE49-F238E27FC236}">
                <a16:creationId xmlns:a16="http://schemas.microsoft.com/office/drawing/2014/main" id="{C2782513-D3B2-4D2F-BEF3-15D49C9239A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4888"/>
            <a:ext cx="9144000" cy="4848225"/>
          </a:xfrm>
          <a:prstGeom prst="rect">
            <a:avLst/>
          </a:prstGeom>
        </p:spPr>
      </p:pic>
    </p:spTree>
    <p:extLst>
      <p:ext uri="{BB962C8B-B14F-4D97-AF65-F5344CB8AC3E}">
        <p14:creationId xmlns:p14="http://schemas.microsoft.com/office/powerpoint/2010/main" val="1563539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2">
            <a:extLst>
              <a:ext uri="{FF2B5EF4-FFF2-40B4-BE49-F238E27FC236}">
                <a16:creationId xmlns:a16="http://schemas.microsoft.com/office/drawing/2014/main" id="{9C0454E5-FD8D-4132-8ED8-A39B20EDC41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p:spPr>
      </p:pic>
    </p:spTree>
    <p:extLst>
      <p:ext uri="{BB962C8B-B14F-4D97-AF65-F5344CB8AC3E}">
        <p14:creationId xmlns:p14="http://schemas.microsoft.com/office/powerpoint/2010/main" val="3158346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3">
            <a:extLst>
              <a:ext uri="{FF2B5EF4-FFF2-40B4-BE49-F238E27FC236}">
                <a16:creationId xmlns:a16="http://schemas.microsoft.com/office/drawing/2014/main" id="{06A37785-889B-492B-93FB-BA0D0D9910F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p:spPr>
      </p:pic>
    </p:spTree>
    <p:extLst>
      <p:ext uri="{BB962C8B-B14F-4D97-AF65-F5344CB8AC3E}">
        <p14:creationId xmlns:p14="http://schemas.microsoft.com/office/powerpoint/2010/main" val="4060911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4">
            <a:extLst>
              <a:ext uri="{FF2B5EF4-FFF2-40B4-BE49-F238E27FC236}">
                <a16:creationId xmlns:a16="http://schemas.microsoft.com/office/drawing/2014/main" id="{DC8B03B1-5B94-4651-93F3-CD7310BC48B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p:spPr>
      </p:pic>
    </p:spTree>
    <p:extLst>
      <p:ext uri="{BB962C8B-B14F-4D97-AF65-F5344CB8AC3E}">
        <p14:creationId xmlns:p14="http://schemas.microsoft.com/office/powerpoint/2010/main" val="286669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5">
            <a:extLst>
              <a:ext uri="{FF2B5EF4-FFF2-40B4-BE49-F238E27FC236}">
                <a16:creationId xmlns:a16="http://schemas.microsoft.com/office/drawing/2014/main" id="{80AAC0D9-4120-45E5-A220-0DC35D596DC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95513"/>
            <a:ext cx="9144000" cy="2465785"/>
          </a:xfrm>
          <a:prstGeom prst="rect">
            <a:avLst/>
          </a:prstGeom>
        </p:spPr>
      </p:pic>
    </p:spTree>
    <p:extLst>
      <p:ext uri="{BB962C8B-B14F-4D97-AF65-F5344CB8AC3E}">
        <p14:creationId xmlns:p14="http://schemas.microsoft.com/office/powerpoint/2010/main" val="457945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endParaRPr lang="en-US" sz="1400">
              <a:latin typeface="Times New Roman" pitchFamily="18" charset="0"/>
            </a:endParaRPr>
          </a:p>
          <a:p>
            <a:pPr algn="r">
              <a:defRPr/>
            </a:pPr>
            <a:r>
              <a:rPr lang="en-US"/>
              <a:t>Slide </a:t>
            </a:r>
            <a:fld id="{02A37264-ED5F-43C9-8616-04A728B45B8A}" type="slidenum">
              <a:rPr lang="en-US" smtClean="0"/>
              <a:pPr algn="r">
                <a:defRPr/>
              </a:pPr>
              <a:t>3</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321028883"/>
              </p:ext>
            </p:extLst>
          </p:nvPr>
        </p:nvGraphicFramePr>
        <p:xfrm>
          <a:off x="914400" y="688975"/>
          <a:ext cx="7275513" cy="1908175"/>
        </p:xfrm>
        <a:graphic>
          <a:graphicData uri="http://schemas.openxmlformats.org/presentationml/2006/ole">
            <mc:AlternateContent xmlns:mc="http://schemas.openxmlformats.org/markup-compatibility/2006">
              <mc:Choice xmlns:v="urn:schemas-microsoft-com:vml" Requires="v">
                <p:oleObj spid="_x0000_s43082" name="Document" r:id="rId3" imgW="7360992" imgH="1941836" progId="Word.Document.12">
                  <p:embed/>
                </p:oleObj>
              </mc:Choice>
              <mc:Fallback>
                <p:oleObj name="Document" r:id="rId3" imgW="7360992" imgH="1941836" progId="Word.Document.12">
                  <p:embed/>
                  <p:pic>
                    <p:nvPicPr>
                      <p:cNvPr id="0" name=""/>
                      <p:cNvPicPr>
                        <a:picLocks noChangeAspect="1" noChangeArrowheads="1"/>
                      </p:cNvPicPr>
                      <p:nvPr/>
                    </p:nvPicPr>
                    <p:blipFill>
                      <a:blip r:embed="rId4"/>
                      <a:srcRect/>
                      <a:stretch>
                        <a:fillRect/>
                      </a:stretch>
                    </p:blipFill>
                    <p:spPr bwMode="auto">
                      <a:xfrm>
                        <a:off x="914400" y="688975"/>
                        <a:ext cx="7275513" cy="190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Figure 2-03a.png"/>
          <p:cNvPicPr/>
          <p:nvPr/>
        </p:nvPicPr>
        <p:blipFill>
          <a:blip r:embed="rId5"/>
          <a:srcRect/>
          <a:stretch>
            <a:fillRect/>
          </a:stretch>
        </p:blipFill>
        <p:spPr bwMode="auto">
          <a:xfrm>
            <a:off x="1752600" y="2514600"/>
            <a:ext cx="4381500" cy="3302000"/>
          </a:xfrm>
          <a:prstGeom prst="rect">
            <a:avLst/>
          </a:prstGeom>
          <a:noFill/>
          <a:ln w="9525">
            <a:noFill/>
            <a:miter lim="800000"/>
            <a:headEnd/>
            <a:tailEnd/>
          </a:ln>
        </p:spPr>
      </p:pic>
    </p:spTree>
    <p:extLst>
      <p:ext uri="{BB962C8B-B14F-4D97-AF65-F5344CB8AC3E}">
        <p14:creationId xmlns:p14="http://schemas.microsoft.com/office/powerpoint/2010/main" val="1728215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6">
            <a:extLst>
              <a:ext uri="{FF2B5EF4-FFF2-40B4-BE49-F238E27FC236}">
                <a16:creationId xmlns:a16="http://schemas.microsoft.com/office/drawing/2014/main" id="{FACC6314-23AD-4E95-8541-6EA048D9DB7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p:spPr>
      </p:pic>
    </p:spTree>
    <p:extLst>
      <p:ext uri="{BB962C8B-B14F-4D97-AF65-F5344CB8AC3E}">
        <p14:creationId xmlns:p14="http://schemas.microsoft.com/office/powerpoint/2010/main" val="1118804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7">
            <a:extLst>
              <a:ext uri="{FF2B5EF4-FFF2-40B4-BE49-F238E27FC236}">
                <a16:creationId xmlns:a16="http://schemas.microsoft.com/office/drawing/2014/main" id="{91A56F97-1ADB-406B-96F2-9CD11F57B9C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p:spPr>
      </p:pic>
    </p:spTree>
    <p:extLst>
      <p:ext uri="{BB962C8B-B14F-4D97-AF65-F5344CB8AC3E}">
        <p14:creationId xmlns:p14="http://schemas.microsoft.com/office/powerpoint/2010/main" val="2239745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8">
            <a:extLst>
              <a:ext uri="{FF2B5EF4-FFF2-40B4-BE49-F238E27FC236}">
                <a16:creationId xmlns:a16="http://schemas.microsoft.com/office/drawing/2014/main" id="{3F5B0E63-53FE-4F12-8E61-95E310D6E53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p:spPr>
      </p:pic>
    </p:spTree>
    <p:extLst>
      <p:ext uri="{BB962C8B-B14F-4D97-AF65-F5344CB8AC3E}">
        <p14:creationId xmlns:p14="http://schemas.microsoft.com/office/powerpoint/2010/main" val="2853288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9">
            <a:extLst>
              <a:ext uri="{FF2B5EF4-FFF2-40B4-BE49-F238E27FC236}">
                <a16:creationId xmlns:a16="http://schemas.microsoft.com/office/drawing/2014/main" id="{068AA2EA-3682-458E-B8D8-A878C96CB31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p:spPr>
      </p:pic>
    </p:spTree>
    <p:extLst>
      <p:ext uri="{BB962C8B-B14F-4D97-AF65-F5344CB8AC3E}">
        <p14:creationId xmlns:p14="http://schemas.microsoft.com/office/powerpoint/2010/main" val="284487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10">
            <a:extLst>
              <a:ext uri="{FF2B5EF4-FFF2-40B4-BE49-F238E27FC236}">
                <a16:creationId xmlns:a16="http://schemas.microsoft.com/office/drawing/2014/main" id="{860C4814-FA42-41A7-952C-39545D09914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p:spPr>
      </p:pic>
    </p:spTree>
    <p:extLst>
      <p:ext uri="{BB962C8B-B14F-4D97-AF65-F5344CB8AC3E}">
        <p14:creationId xmlns:p14="http://schemas.microsoft.com/office/powerpoint/2010/main" val="2121528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11">
            <a:extLst>
              <a:ext uri="{FF2B5EF4-FFF2-40B4-BE49-F238E27FC236}">
                <a16:creationId xmlns:a16="http://schemas.microsoft.com/office/drawing/2014/main" id="{2E2FC4D2-DA0A-4B13-8ED4-4DCBF5BDE2A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p:spPr>
      </p:pic>
    </p:spTree>
    <p:extLst>
      <p:ext uri="{BB962C8B-B14F-4D97-AF65-F5344CB8AC3E}">
        <p14:creationId xmlns:p14="http://schemas.microsoft.com/office/powerpoint/2010/main" val="437538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12">
            <a:extLst>
              <a:ext uri="{FF2B5EF4-FFF2-40B4-BE49-F238E27FC236}">
                <a16:creationId xmlns:a16="http://schemas.microsoft.com/office/drawing/2014/main" id="{76E38C31-DEDF-444C-935F-06D2C6906FA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p:spPr>
      </p:pic>
    </p:spTree>
    <p:extLst>
      <p:ext uri="{BB962C8B-B14F-4D97-AF65-F5344CB8AC3E}">
        <p14:creationId xmlns:p14="http://schemas.microsoft.com/office/powerpoint/2010/main" val="1381866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13">
            <a:extLst>
              <a:ext uri="{FF2B5EF4-FFF2-40B4-BE49-F238E27FC236}">
                <a16:creationId xmlns:a16="http://schemas.microsoft.com/office/drawing/2014/main" id="{E0895783-BE9E-4486-882E-8AA6C698ACE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p:spPr>
      </p:pic>
    </p:spTree>
    <p:extLst>
      <p:ext uri="{BB962C8B-B14F-4D97-AF65-F5344CB8AC3E}">
        <p14:creationId xmlns:p14="http://schemas.microsoft.com/office/powerpoint/2010/main" val="2593005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14">
            <a:extLst>
              <a:ext uri="{FF2B5EF4-FFF2-40B4-BE49-F238E27FC236}">
                <a16:creationId xmlns:a16="http://schemas.microsoft.com/office/drawing/2014/main" id="{8B20662E-D7C8-4E45-B820-5937C72487D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p:spPr>
      </p:pic>
    </p:spTree>
    <p:extLst>
      <p:ext uri="{BB962C8B-B14F-4D97-AF65-F5344CB8AC3E}">
        <p14:creationId xmlns:p14="http://schemas.microsoft.com/office/powerpoint/2010/main" val="2344506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15">
            <a:extLst>
              <a:ext uri="{FF2B5EF4-FFF2-40B4-BE49-F238E27FC236}">
                <a16:creationId xmlns:a16="http://schemas.microsoft.com/office/drawing/2014/main" id="{B9B4CED3-4C87-4E0F-A47A-3430CD742BD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201341"/>
            <a:ext cx="9144000" cy="4454128"/>
          </a:xfrm>
          <a:prstGeom prst="rect">
            <a:avLst/>
          </a:prstGeom>
        </p:spPr>
      </p:pic>
    </p:spTree>
    <p:extLst>
      <p:ext uri="{BB962C8B-B14F-4D97-AF65-F5344CB8AC3E}">
        <p14:creationId xmlns:p14="http://schemas.microsoft.com/office/powerpoint/2010/main" val="4139230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endParaRPr lang="en-US" sz="1400">
              <a:latin typeface="Times New Roman" pitchFamily="18" charset="0"/>
            </a:endParaRPr>
          </a:p>
          <a:p>
            <a:pPr algn="r">
              <a:defRPr/>
            </a:pPr>
            <a:r>
              <a:rPr lang="en-US"/>
              <a:t>Slide </a:t>
            </a:r>
            <a:fld id="{02A37264-ED5F-43C9-8616-04A728B45B8A}" type="slidenum">
              <a:rPr lang="en-US" smtClean="0"/>
              <a:pPr algn="r">
                <a:defRPr/>
              </a:pPr>
              <a:t>4</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486303223"/>
              </p:ext>
            </p:extLst>
          </p:nvPr>
        </p:nvGraphicFramePr>
        <p:xfrm>
          <a:off x="914400" y="688975"/>
          <a:ext cx="8177213" cy="1563688"/>
        </p:xfrm>
        <a:graphic>
          <a:graphicData uri="http://schemas.openxmlformats.org/presentationml/2006/ole">
            <mc:AlternateContent xmlns:mc="http://schemas.openxmlformats.org/markup-compatibility/2006">
              <mc:Choice xmlns:v="urn:schemas-microsoft-com:vml" Requires="v">
                <p:oleObj spid="_x0000_s44106" name="Document" r:id="rId3" imgW="8303951" imgH="1583210" progId="Word.Document.12">
                  <p:embed/>
                </p:oleObj>
              </mc:Choice>
              <mc:Fallback>
                <p:oleObj name="Document" r:id="rId3" imgW="8303951" imgH="1583210" progId="Word.Document.12">
                  <p:embed/>
                  <p:pic>
                    <p:nvPicPr>
                      <p:cNvPr id="0" name=""/>
                      <p:cNvPicPr>
                        <a:picLocks noChangeAspect="1" noChangeArrowheads="1"/>
                      </p:cNvPicPr>
                      <p:nvPr/>
                    </p:nvPicPr>
                    <p:blipFill>
                      <a:blip r:embed="rId4"/>
                      <a:srcRect/>
                      <a:stretch>
                        <a:fillRect/>
                      </a:stretch>
                    </p:blipFill>
                    <p:spPr bwMode="auto">
                      <a:xfrm>
                        <a:off x="914400" y="688975"/>
                        <a:ext cx="8177213" cy="1563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Figure 2-03b.png"/>
          <p:cNvPicPr/>
          <p:nvPr/>
        </p:nvPicPr>
        <p:blipFill>
          <a:blip r:embed="rId5"/>
          <a:srcRect/>
          <a:stretch>
            <a:fillRect/>
          </a:stretch>
        </p:blipFill>
        <p:spPr bwMode="auto">
          <a:xfrm>
            <a:off x="190500" y="2274924"/>
            <a:ext cx="4381500" cy="3302000"/>
          </a:xfrm>
          <a:prstGeom prst="rect">
            <a:avLst/>
          </a:prstGeom>
          <a:noFill/>
          <a:ln w="9525">
            <a:noFill/>
            <a:miter lim="800000"/>
            <a:headEnd/>
            <a:tailEnd/>
          </a:ln>
        </p:spPr>
      </p:pic>
      <p:sp>
        <p:nvSpPr>
          <p:cNvPr id="7" name="TextBox 6">
            <a:extLst>
              <a:ext uri="{FF2B5EF4-FFF2-40B4-BE49-F238E27FC236}">
                <a16:creationId xmlns:a16="http://schemas.microsoft.com/office/drawing/2014/main" id="{415FCFAB-4018-4FF0-A8FF-82237CB2EB7F}"/>
              </a:ext>
            </a:extLst>
          </p:cNvPr>
          <p:cNvSpPr txBox="1"/>
          <p:nvPr/>
        </p:nvSpPr>
        <p:spPr>
          <a:xfrm>
            <a:off x="5003006" y="2438400"/>
            <a:ext cx="3836194" cy="3416320"/>
          </a:xfrm>
          <a:prstGeom prst="rect">
            <a:avLst/>
          </a:prstGeom>
          <a:noFill/>
        </p:spPr>
        <p:txBody>
          <a:bodyPr wrap="square" rtlCol="0">
            <a:spAutoFit/>
          </a:bodyPr>
          <a:lstStyle/>
          <a:p>
            <a:r>
              <a:rPr lang="en-US" b="1" dirty="0"/>
              <a:t>SQL Server Logins for NEIT Server</a:t>
            </a:r>
          </a:p>
          <a:p>
            <a:endParaRPr lang="en-US" dirty="0"/>
          </a:p>
          <a:p>
            <a:r>
              <a:rPr lang="en-US" b="1" dirty="0"/>
              <a:t>Username:</a:t>
            </a:r>
            <a:r>
              <a:rPr lang="en-US" dirty="0"/>
              <a:t> </a:t>
            </a:r>
          </a:p>
          <a:p>
            <a:r>
              <a:rPr lang="en-US" dirty="0"/>
              <a:t>"SE133_" + First Initial + Last Name</a:t>
            </a:r>
          </a:p>
          <a:p>
            <a:endParaRPr lang="en-US" dirty="0"/>
          </a:p>
          <a:p>
            <a:r>
              <a:rPr lang="en-US" b="1" dirty="0"/>
              <a:t>PW:</a:t>
            </a:r>
            <a:r>
              <a:rPr lang="en-US" dirty="0"/>
              <a:t> Student ID</a:t>
            </a:r>
          </a:p>
          <a:p>
            <a:endParaRPr lang="en-US" dirty="0"/>
          </a:p>
          <a:p>
            <a:r>
              <a:rPr lang="en-US" b="1" dirty="0"/>
              <a:t>DB Name:</a:t>
            </a:r>
            <a:r>
              <a:rPr lang="en-US" dirty="0"/>
              <a:t> Same as username</a:t>
            </a:r>
          </a:p>
          <a:p>
            <a:endParaRPr lang="en-US" dirty="0"/>
          </a:p>
          <a:p>
            <a:r>
              <a:rPr lang="en-US" b="1" dirty="0"/>
              <a:t>SQL Server Address:</a:t>
            </a:r>
            <a:r>
              <a:rPr lang="en-US" dirty="0"/>
              <a:t> </a:t>
            </a:r>
          </a:p>
          <a:p>
            <a:r>
              <a:rPr lang="en-US" dirty="0"/>
              <a:t>sql.neit.edu\studentsqlserver,4500</a:t>
            </a:r>
          </a:p>
          <a:p>
            <a:endParaRPr lang="en-US" dirty="0"/>
          </a:p>
        </p:txBody>
      </p:sp>
    </p:spTree>
    <p:extLst>
      <p:ext uri="{BB962C8B-B14F-4D97-AF65-F5344CB8AC3E}">
        <p14:creationId xmlns:p14="http://schemas.microsoft.com/office/powerpoint/2010/main" val="1751010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16">
            <a:extLst>
              <a:ext uri="{FF2B5EF4-FFF2-40B4-BE49-F238E27FC236}">
                <a16:creationId xmlns:a16="http://schemas.microsoft.com/office/drawing/2014/main" id="{484E971F-C949-42CA-861F-3E0E27C0FCD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201341"/>
            <a:ext cx="9144000" cy="4454128"/>
          </a:xfrm>
          <a:prstGeom prst="rect">
            <a:avLst/>
          </a:prstGeom>
        </p:spPr>
      </p:pic>
    </p:spTree>
    <p:extLst>
      <p:ext uri="{BB962C8B-B14F-4D97-AF65-F5344CB8AC3E}">
        <p14:creationId xmlns:p14="http://schemas.microsoft.com/office/powerpoint/2010/main" val="730563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17">
            <a:extLst>
              <a:ext uri="{FF2B5EF4-FFF2-40B4-BE49-F238E27FC236}">
                <a16:creationId xmlns:a16="http://schemas.microsoft.com/office/drawing/2014/main" id="{B8BFF6F3-9C50-4BD3-9EAA-363F6CD00A4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p:spPr>
      </p:pic>
    </p:spTree>
    <p:extLst>
      <p:ext uri="{BB962C8B-B14F-4D97-AF65-F5344CB8AC3E}">
        <p14:creationId xmlns:p14="http://schemas.microsoft.com/office/powerpoint/2010/main" val="485466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18">
            <a:extLst>
              <a:ext uri="{FF2B5EF4-FFF2-40B4-BE49-F238E27FC236}">
                <a16:creationId xmlns:a16="http://schemas.microsoft.com/office/drawing/2014/main" id="{ED94053A-E622-43E5-81DE-82268E9E552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p:spPr>
      </p:pic>
    </p:spTree>
    <p:extLst>
      <p:ext uri="{BB962C8B-B14F-4D97-AF65-F5344CB8AC3E}">
        <p14:creationId xmlns:p14="http://schemas.microsoft.com/office/powerpoint/2010/main" val="5274850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19">
            <a:extLst>
              <a:ext uri="{FF2B5EF4-FFF2-40B4-BE49-F238E27FC236}">
                <a16:creationId xmlns:a16="http://schemas.microsoft.com/office/drawing/2014/main" id="{CEE8EF63-8C63-4181-8ED4-6A23016B99E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p:spPr>
      </p:pic>
    </p:spTree>
    <p:extLst>
      <p:ext uri="{BB962C8B-B14F-4D97-AF65-F5344CB8AC3E}">
        <p14:creationId xmlns:p14="http://schemas.microsoft.com/office/powerpoint/2010/main" val="3740814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20">
            <a:extLst>
              <a:ext uri="{FF2B5EF4-FFF2-40B4-BE49-F238E27FC236}">
                <a16:creationId xmlns:a16="http://schemas.microsoft.com/office/drawing/2014/main" id="{6889D50C-566B-4D33-9A38-886CD67E045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p:spPr>
      </p:pic>
    </p:spTree>
    <p:extLst>
      <p:ext uri="{BB962C8B-B14F-4D97-AF65-F5344CB8AC3E}">
        <p14:creationId xmlns:p14="http://schemas.microsoft.com/office/powerpoint/2010/main" val="789603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21">
            <a:extLst>
              <a:ext uri="{FF2B5EF4-FFF2-40B4-BE49-F238E27FC236}">
                <a16:creationId xmlns:a16="http://schemas.microsoft.com/office/drawing/2014/main" id="{404BCDF8-3A5D-44A6-8A43-C170B97BDE6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p:spPr>
      </p:pic>
    </p:spTree>
    <p:extLst>
      <p:ext uri="{BB962C8B-B14F-4D97-AF65-F5344CB8AC3E}">
        <p14:creationId xmlns:p14="http://schemas.microsoft.com/office/powerpoint/2010/main" val="3357275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22">
            <a:extLst>
              <a:ext uri="{FF2B5EF4-FFF2-40B4-BE49-F238E27FC236}">
                <a16:creationId xmlns:a16="http://schemas.microsoft.com/office/drawing/2014/main" id="{9F0FC859-A401-4463-A7B1-749EE1FCCA2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52475" y="857250"/>
            <a:ext cx="7639050" cy="5143500"/>
          </a:xfrm>
          <a:prstGeom prst="rect">
            <a:avLst/>
          </a:prstGeom>
        </p:spPr>
      </p:pic>
    </p:spTree>
    <p:extLst>
      <p:ext uri="{BB962C8B-B14F-4D97-AF65-F5344CB8AC3E}">
        <p14:creationId xmlns:p14="http://schemas.microsoft.com/office/powerpoint/2010/main" val="1404053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23">
            <a:extLst>
              <a:ext uri="{FF2B5EF4-FFF2-40B4-BE49-F238E27FC236}">
                <a16:creationId xmlns:a16="http://schemas.microsoft.com/office/drawing/2014/main" id="{8ED11E31-B071-4938-8744-B8497FE175B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p:spPr>
      </p:pic>
    </p:spTree>
    <p:extLst>
      <p:ext uri="{BB962C8B-B14F-4D97-AF65-F5344CB8AC3E}">
        <p14:creationId xmlns:p14="http://schemas.microsoft.com/office/powerpoint/2010/main" val="868238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24">
            <a:extLst>
              <a:ext uri="{FF2B5EF4-FFF2-40B4-BE49-F238E27FC236}">
                <a16:creationId xmlns:a16="http://schemas.microsoft.com/office/drawing/2014/main" id="{A318E027-8882-44AB-83D1-150E68E510F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p:spPr>
      </p:pic>
    </p:spTree>
    <p:extLst>
      <p:ext uri="{BB962C8B-B14F-4D97-AF65-F5344CB8AC3E}">
        <p14:creationId xmlns:p14="http://schemas.microsoft.com/office/powerpoint/2010/main" val="2763769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25">
            <a:extLst>
              <a:ext uri="{FF2B5EF4-FFF2-40B4-BE49-F238E27FC236}">
                <a16:creationId xmlns:a16="http://schemas.microsoft.com/office/drawing/2014/main" id="{2BD6B0D7-1BF6-473A-9412-498A7A27B91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p:spPr>
      </p:pic>
    </p:spTree>
    <p:extLst>
      <p:ext uri="{BB962C8B-B14F-4D97-AF65-F5344CB8AC3E}">
        <p14:creationId xmlns:p14="http://schemas.microsoft.com/office/powerpoint/2010/main" val="487668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endParaRPr lang="en-US" sz="1400">
              <a:latin typeface="Times New Roman" pitchFamily="18" charset="0"/>
            </a:endParaRPr>
          </a:p>
          <a:p>
            <a:pPr algn="r">
              <a:defRPr/>
            </a:pPr>
            <a:r>
              <a:rPr lang="en-US"/>
              <a:t>Slide </a:t>
            </a:r>
            <a:fld id="{02A37264-ED5F-43C9-8616-04A728B45B8A}" type="slidenum">
              <a:rPr lang="en-US" smtClean="0"/>
              <a:pPr algn="r">
                <a:defRPr/>
              </a:pPr>
              <a:t>5</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637908886"/>
              </p:ext>
            </p:extLst>
          </p:nvPr>
        </p:nvGraphicFramePr>
        <p:xfrm>
          <a:off x="195263" y="300038"/>
          <a:ext cx="8739187" cy="2233612"/>
        </p:xfrm>
        <a:graphic>
          <a:graphicData uri="http://schemas.openxmlformats.org/presentationml/2006/ole">
            <mc:AlternateContent xmlns:mc="http://schemas.openxmlformats.org/markup-compatibility/2006">
              <mc:Choice xmlns:v="urn:schemas-microsoft-com:vml" Requires="v">
                <p:oleObj spid="_x0000_s45130" name="Document" r:id="rId3" imgW="8954555" imgH="2291820" progId="Word.Document.12">
                  <p:embed/>
                </p:oleObj>
              </mc:Choice>
              <mc:Fallback>
                <p:oleObj name="Document" r:id="rId3" imgW="8954555" imgH="2291820" progId="Word.Document.12">
                  <p:embed/>
                  <p:pic>
                    <p:nvPicPr>
                      <p:cNvPr id="0" name=""/>
                      <p:cNvPicPr>
                        <a:picLocks noChangeAspect="1" noChangeArrowheads="1"/>
                      </p:cNvPicPr>
                      <p:nvPr/>
                    </p:nvPicPr>
                    <p:blipFill>
                      <a:blip r:embed="rId4"/>
                      <a:srcRect/>
                      <a:stretch>
                        <a:fillRect/>
                      </a:stretch>
                    </p:blipFill>
                    <p:spPr bwMode="auto">
                      <a:xfrm>
                        <a:off x="195263" y="300038"/>
                        <a:ext cx="8739187" cy="2233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Figure 2-04.png"/>
          <p:cNvPicPr/>
          <p:nvPr/>
        </p:nvPicPr>
        <p:blipFill>
          <a:blip r:embed="rId5"/>
          <a:srcRect/>
          <a:stretch>
            <a:fillRect/>
          </a:stretch>
        </p:blipFill>
        <p:spPr bwMode="auto">
          <a:xfrm>
            <a:off x="1600200" y="2057400"/>
            <a:ext cx="6019800" cy="4381500"/>
          </a:xfrm>
          <a:prstGeom prst="rect">
            <a:avLst/>
          </a:prstGeom>
          <a:noFill/>
          <a:ln w="9525">
            <a:noFill/>
            <a:miter lim="800000"/>
            <a:headEnd/>
            <a:tailEnd/>
          </a:ln>
        </p:spPr>
      </p:pic>
    </p:spTree>
    <p:extLst>
      <p:ext uri="{BB962C8B-B14F-4D97-AF65-F5344CB8AC3E}">
        <p14:creationId xmlns:p14="http://schemas.microsoft.com/office/powerpoint/2010/main" val="3414845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26">
            <a:extLst>
              <a:ext uri="{FF2B5EF4-FFF2-40B4-BE49-F238E27FC236}">
                <a16:creationId xmlns:a16="http://schemas.microsoft.com/office/drawing/2014/main" id="{EF03AF34-7856-43FD-B5B5-7F9DCE8E618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p:spPr>
      </p:pic>
    </p:spTree>
    <p:extLst>
      <p:ext uri="{BB962C8B-B14F-4D97-AF65-F5344CB8AC3E}">
        <p14:creationId xmlns:p14="http://schemas.microsoft.com/office/powerpoint/2010/main" val="3848202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27">
            <a:extLst>
              <a:ext uri="{FF2B5EF4-FFF2-40B4-BE49-F238E27FC236}">
                <a16:creationId xmlns:a16="http://schemas.microsoft.com/office/drawing/2014/main" id="{58B5F25F-9F92-4F8F-90B8-F52113F3FC4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p:spPr>
      </p:pic>
    </p:spTree>
    <p:extLst>
      <p:ext uri="{BB962C8B-B14F-4D97-AF65-F5344CB8AC3E}">
        <p14:creationId xmlns:p14="http://schemas.microsoft.com/office/powerpoint/2010/main" val="3594225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sson2_P3_28">
            <a:extLst>
              <a:ext uri="{FF2B5EF4-FFF2-40B4-BE49-F238E27FC236}">
                <a16:creationId xmlns:a16="http://schemas.microsoft.com/office/drawing/2014/main" id="{524AA909-C4CF-4579-8229-7758C2B94C2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339454"/>
            <a:ext cx="9144000" cy="4179094"/>
          </a:xfrm>
          <a:prstGeom prst="rect">
            <a:avLst/>
          </a:prstGeom>
        </p:spPr>
      </p:pic>
    </p:spTree>
    <p:extLst>
      <p:ext uri="{BB962C8B-B14F-4D97-AF65-F5344CB8AC3E}">
        <p14:creationId xmlns:p14="http://schemas.microsoft.com/office/powerpoint/2010/main" val="1749445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endParaRPr lang="en-US" sz="1400">
              <a:latin typeface="Times New Roman" pitchFamily="18" charset="0"/>
            </a:endParaRPr>
          </a:p>
          <a:p>
            <a:pPr algn="r">
              <a:defRPr/>
            </a:pPr>
            <a:r>
              <a:rPr lang="en-US"/>
              <a:t>Slide </a:t>
            </a:r>
            <a:fld id="{02A37264-ED5F-43C9-8616-04A728B45B8A}" type="slidenum">
              <a:rPr lang="en-US" smtClean="0"/>
              <a:pPr algn="r">
                <a:defRPr/>
              </a:pPr>
              <a:t>6</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738985886"/>
              </p:ext>
            </p:extLst>
          </p:nvPr>
        </p:nvGraphicFramePr>
        <p:xfrm>
          <a:off x="914400" y="685800"/>
          <a:ext cx="8166100" cy="1984375"/>
        </p:xfrm>
        <a:graphic>
          <a:graphicData uri="http://schemas.openxmlformats.org/presentationml/2006/ole">
            <mc:AlternateContent xmlns:mc="http://schemas.openxmlformats.org/markup-compatibility/2006">
              <mc:Choice xmlns:v="urn:schemas-microsoft-com:vml" Requires="v">
                <p:oleObj spid="_x0000_s47178" name="Document" r:id="rId3" imgW="7361398" imgH="1786510" progId="Word.Document.12">
                  <p:embed/>
                </p:oleObj>
              </mc:Choice>
              <mc:Fallback>
                <p:oleObj name="Document" r:id="rId3" imgW="7361398" imgH="1786510" progId="Word.Document.12">
                  <p:embed/>
                  <p:pic>
                    <p:nvPicPr>
                      <p:cNvPr id="0" name=""/>
                      <p:cNvPicPr>
                        <a:picLocks noChangeAspect="1" noChangeArrowheads="1"/>
                      </p:cNvPicPr>
                      <p:nvPr/>
                    </p:nvPicPr>
                    <p:blipFill>
                      <a:blip r:embed="rId4"/>
                      <a:srcRect/>
                      <a:stretch>
                        <a:fillRect/>
                      </a:stretch>
                    </p:blipFill>
                    <p:spPr bwMode="auto">
                      <a:xfrm>
                        <a:off x="914400" y="685800"/>
                        <a:ext cx="8166100" cy="198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11628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endParaRPr lang="en-US" sz="1400">
              <a:latin typeface="Times New Roman" pitchFamily="18" charset="0"/>
            </a:endParaRPr>
          </a:p>
          <a:p>
            <a:pPr algn="r">
              <a:defRPr/>
            </a:pPr>
            <a:r>
              <a:rPr lang="en-US"/>
              <a:t>Slide </a:t>
            </a:r>
            <a:fld id="{02A37264-ED5F-43C9-8616-04A728B45B8A}" type="slidenum">
              <a:rPr lang="en-US" smtClean="0"/>
              <a:pPr algn="r">
                <a:defRPr/>
              </a:pPr>
              <a:t>7</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282104788"/>
              </p:ext>
            </p:extLst>
          </p:nvPr>
        </p:nvGraphicFramePr>
        <p:xfrm>
          <a:off x="914400" y="685800"/>
          <a:ext cx="8137525" cy="3895725"/>
        </p:xfrm>
        <a:graphic>
          <a:graphicData uri="http://schemas.openxmlformats.org/presentationml/2006/ole">
            <mc:AlternateContent xmlns:mc="http://schemas.openxmlformats.org/markup-compatibility/2006">
              <mc:Choice xmlns:v="urn:schemas-microsoft-com:vml" Requires="v">
                <p:oleObj spid="_x0000_s49226" name="Document" r:id="rId3" imgW="8439441" imgH="4034194" progId="Word.Document.12">
                  <p:embed/>
                </p:oleObj>
              </mc:Choice>
              <mc:Fallback>
                <p:oleObj name="Document" r:id="rId3" imgW="8439441" imgH="4034194" progId="Word.Document.12">
                  <p:embed/>
                  <p:pic>
                    <p:nvPicPr>
                      <p:cNvPr id="0" name=""/>
                      <p:cNvPicPr>
                        <a:picLocks noChangeAspect="1" noChangeArrowheads="1"/>
                      </p:cNvPicPr>
                      <p:nvPr/>
                    </p:nvPicPr>
                    <p:blipFill>
                      <a:blip r:embed="rId4"/>
                      <a:srcRect/>
                      <a:stretch>
                        <a:fillRect/>
                      </a:stretch>
                    </p:blipFill>
                    <p:spPr bwMode="auto">
                      <a:xfrm>
                        <a:off x="914400" y="685800"/>
                        <a:ext cx="8137525" cy="3895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48239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endParaRPr lang="en-US" sz="1400">
              <a:latin typeface="Times New Roman" pitchFamily="18" charset="0"/>
            </a:endParaRPr>
          </a:p>
          <a:p>
            <a:pPr algn="r">
              <a:defRPr/>
            </a:pPr>
            <a:r>
              <a:rPr lang="en-US"/>
              <a:t>Slide </a:t>
            </a:r>
            <a:fld id="{02A37264-ED5F-43C9-8616-04A728B45B8A}" type="slidenum">
              <a:rPr lang="en-US" smtClean="0"/>
              <a:pPr algn="r">
                <a:defRPr/>
              </a:pPr>
              <a:t>8</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4036218062"/>
              </p:ext>
            </p:extLst>
          </p:nvPr>
        </p:nvGraphicFramePr>
        <p:xfrm>
          <a:off x="211138" y="685800"/>
          <a:ext cx="8704262" cy="3868738"/>
        </p:xfrm>
        <a:graphic>
          <a:graphicData uri="http://schemas.openxmlformats.org/presentationml/2006/ole">
            <mc:AlternateContent xmlns:mc="http://schemas.openxmlformats.org/markup-compatibility/2006">
              <mc:Choice xmlns:v="urn:schemas-microsoft-com:vml" Requires="v">
                <p:oleObj spid="_x0000_s51274" name="Document" r:id="rId3" imgW="8907611" imgH="3964686" progId="Word.Document.12">
                  <p:embed/>
                </p:oleObj>
              </mc:Choice>
              <mc:Fallback>
                <p:oleObj name="Document" r:id="rId3" imgW="8907611" imgH="3964686" progId="Word.Document.12">
                  <p:embed/>
                  <p:pic>
                    <p:nvPicPr>
                      <p:cNvPr id="0" name=""/>
                      <p:cNvPicPr>
                        <a:picLocks noChangeAspect="1" noChangeArrowheads="1"/>
                      </p:cNvPicPr>
                      <p:nvPr/>
                    </p:nvPicPr>
                    <p:blipFill>
                      <a:blip r:embed="rId4"/>
                      <a:srcRect/>
                      <a:stretch>
                        <a:fillRect/>
                      </a:stretch>
                    </p:blipFill>
                    <p:spPr bwMode="auto">
                      <a:xfrm>
                        <a:off x="211138" y="685800"/>
                        <a:ext cx="8704262" cy="386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74596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endParaRPr lang="en-US" sz="1400">
              <a:latin typeface="Times New Roman" pitchFamily="18" charset="0"/>
            </a:endParaRPr>
          </a:p>
          <a:p>
            <a:pPr algn="r">
              <a:defRPr/>
            </a:pPr>
            <a:r>
              <a:rPr lang="en-US"/>
              <a:t>Slide </a:t>
            </a:r>
            <a:fld id="{02A37264-ED5F-43C9-8616-04A728B45B8A}" type="slidenum">
              <a:rPr lang="en-US" smtClean="0"/>
              <a:pPr algn="r">
                <a:defRPr/>
              </a:pPr>
              <a:t>9</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841555430"/>
              </p:ext>
            </p:extLst>
          </p:nvPr>
        </p:nvGraphicFramePr>
        <p:xfrm>
          <a:off x="914400" y="685800"/>
          <a:ext cx="7375415" cy="657120"/>
        </p:xfrm>
        <a:graphic>
          <a:graphicData uri="http://schemas.openxmlformats.org/presentationml/2006/ole">
            <mc:AlternateContent xmlns:mc="http://schemas.openxmlformats.org/markup-compatibility/2006">
              <mc:Choice xmlns:v="urn:schemas-microsoft-com:vml" Requires="v">
                <p:oleObj spid="_x0000_s52298" name="Document" r:id="rId3" imgW="7375415" imgH="657120" progId="Word.Document.12">
                  <p:embed/>
                </p:oleObj>
              </mc:Choice>
              <mc:Fallback>
                <p:oleObj name="Document" r:id="rId3" imgW="7375415" imgH="657120" progId="Word.Documen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685800"/>
                        <a:ext cx="7375415" cy="6571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Figure 2-10.png"/>
          <p:cNvPicPr/>
          <p:nvPr/>
        </p:nvPicPr>
        <p:blipFill>
          <a:blip r:embed="rId5"/>
          <a:srcRect/>
          <a:stretch>
            <a:fillRect/>
          </a:stretch>
        </p:blipFill>
        <p:spPr bwMode="auto">
          <a:xfrm>
            <a:off x="914400" y="1168400"/>
            <a:ext cx="6705600" cy="5003800"/>
          </a:xfrm>
          <a:prstGeom prst="rect">
            <a:avLst/>
          </a:prstGeom>
          <a:noFill/>
          <a:ln w="9525">
            <a:noFill/>
            <a:miter lim="800000"/>
            <a:headEnd/>
            <a:tailEnd/>
          </a:ln>
        </p:spPr>
      </p:pic>
    </p:spTree>
    <p:extLst>
      <p:ext uri="{BB962C8B-B14F-4D97-AF65-F5344CB8AC3E}">
        <p14:creationId xmlns:p14="http://schemas.microsoft.com/office/powerpoint/2010/main" val="5093681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1145</Words>
  <Application>Microsoft Office PowerPoint</Application>
  <PresentationFormat>On-screen Show (4:3)</PresentationFormat>
  <Paragraphs>234</Paragraphs>
  <Slides>52</Slides>
  <Notes>11</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52</vt:i4>
      </vt:variant>
    </vt:vector>
  </HeadingPairs>
  <TitlesOfParts>
    <vt:vector size="60" baseType="lpstr">
      <vt:lpstr>Arial</vt:lpstr>
      <vt:lpstr>Arial Narrow</vt:lpstr>
      <vt:lpstr>Calibri</vt:lpstr>
      <vt:lpstr>Calibri Light</vt:lpstr>
      <vt:lpstr>Times New Roman</vt:lpstr>
      <vt:lpstr>Office Theme</vt:lpstr>
      <vt:lpstr>1_Office Theme</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dc:creator>
  <cp:lastModifiedBy>Lambert, Scott</cp:lastModifiedBy>
  <cp:revision>80</cp:revision>
  <dcterms:created xsi:type="dcterms:W3CDTF">2014-10-04T05:32:15Z</dcterms:created>
  <dcterms:modified xsi:type="dcterms:W3CDTF">2020-03-27T16:56:38Z</dcterms:modified>
</cp:coreProperties>
</file>